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75" r:id="rId4"/>
    <p:sldId id="276" r:id="rId5"/>
    <p:sldId id="278" r:id="rId6"/>
    <p:sldId id="270" r:id="rId7"/>
    <p:sldId id="277" r:id="rId8"/>
    <p:sldId id="279" r:id="rId9"/>
    <p:sldId id="280" r:id="rId10"/>
    <p:sldId id="281" r:id="rId11"/>
    <p:sldId id="286" r:id="rId12"/>
    <p:sldId id="282" r:id="rId13"/>
    <p:sldId id="283" r:id="rId14"/>
    <p:sldId id="284" r:id="rId15"/>
    <p:sldId id="285" r:id="rId16"/>
    <p:sldId id="287" r:id="rId17"/>
    <p:sldId id="290" r:id="rId18"/>
    <p:sldId id="288" r:id="rId19"/>
    <p:sldId id="289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2"/>
    <a:srgbClr val="00A6B2"/>
    <a:srgbClr val="009952"/>
    <a:srgbClr val="FF7106"/>
    <a:srgbClr val="88C15E"/>
    <a:srgbClr val="FFC579"/>
    <a:srgbClr val="C6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28"/>
    <p:restoredTop sz="95143"/>
  </p:normalViewPr>
  <p:slideViewPr>
    <p:cSldViewPr snapToGrid="0" snapToObjects="1">
      <p:cViewPr varScale="1">
        <p:scale>
          <a:sx n="109" d="100"/>
          <a:sy n="109" d="100"/>
        </p:scale>
        <p:origin x="12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5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07EAA2-729F-5B41-9E1E-BCAD228B62F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2B27C-1B39-CB43-AB69-CAF4B32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0814C3-7BF3-3F47-9CD0-37E31B45FD8B}"/>
              </a:ext>
            </a:extLst>
          </p:cNvPr>
          <p:cNvSpPr txBox="1">
            <a:spLocks/>
          </p:cNvSpPr>
          <p:nvPr userDrawn="1"/>
        </p:nvSpPr>
        <p:spPr>
          <a:xfrm>
            <a:off x="5604534" y="6422428"/>
            <a:ext cx="3352799" cy="3029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100" dirty="0">
                <a:latin typeface="Dubai Medium" panose="020B0503030403030204" pitchFamily="34" charset="-78"/>
                <a:cs typeface="Dubai Medium" panose="020B0503030403030204" pitchFamily="34" charset="-78"/>
              </a:rPr>
              <a:t>PARTNERS IN CARE FOUNDATION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7438E9-2625-C04D-A765-2149D28DB011}"/>
              </a:ext>
            </a:extLst>
          </p:cNvPr>
          <p:cNvCxnSpPr>
            <a:cxnSpLocks/>
          </p:cNvCxnSpPr>
          <p:nvPr userDrawn="1"/>
        </p:nvCxnSpPr>
        <p:spPr>
          <a:xfrm>
            <a:off x="5783179" y="6381803"/>
            <a:ext cx="336082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ubai Light" panose="020B0303030403030204" pitchFamily="34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ubai Light" panose="020B0303030403030204" pitchFamily="34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ubai Light" panose="020B0303030403030204" pitchFamily="34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ubai Light" panose="020B0303030403030204" pitchFamily="34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ubai Light" panose="020B0303030403030204" pitchFamily="34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oa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lau@picf.org" TargetMode="External"/><Relationship Id="rId2" Type="http://schemas.openxmlformats.org/officeDocument/2006/relationships/hyperlink" Target="mailto:KADorsey@mainehealth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9AA88F-CDF4-EF4C-9A40-D621AF9ACF67}"/>
              </a:ext>
            </a:extLst>
          </p:cNvPr>
          <p:cNvSpPr/>
          <p:nvPr/>
        </p:nvSpPr>
        <p:spPr>
          <a:xfrm>
            <a:off x="0" y="-29107"/>
            <a:ext cx="9185098" cy="68871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ubai Light" panose="020B03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758A7-0B07-ED4D-9E93-4BCCC2C1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90" y="4480101"/>
            <a:ext cx="2386291" cy="15004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15D56-6F25-DE4E-B67C-A58C04612B63}"/>
              </a:ext>
            </a:extLst>
          </p:cNvPr>
          <p:cNvSpPr/>
          <p:nvPr/>
        </p:nvSpPr>
        <p:spPr>
          <a:xfrm>
            <a:off x="0" y="1496903"/>
            <a:ext cx="9185098" cy="2476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A4DC29-1369-F243-AD8A-8634720C3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30" y="2233239"/>
            <a:ext cx="8440368" cy="1135113"/>
          </a:xfrm>
        </p:spPr>
        <p:txBody>
          <a:bodyPr anchor="t">
            <a:noAutofit/>
          </a:bodyPr>
          <a:lstStyle/>
          <a:p>
            <a:pPr>
              <a:lnSpc>
                <a:spcPts val="4640"/>
              </a:lnSpc>
            </a:pPr>
            <a:r>
              <a:rPr lang="en-US" sz="5400" spc="-15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What Can You Do to </a:t>
            </a:r>
            <a:br>
              <a:rPr lang="en-US" sz="5400" spc="-15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</a:br>
            <a:r>
              <a:rPr lang="en-US" sz="5400" spc="-15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Prevent Falls?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991D2-AFBD-C648-9E74-B5E1928EBAB1}"/>
              </a:ext>
            </a:extLst>
          </p:cNvPr>
          <p:cNvSpPr/>
          <p:nvPr/>
        </p:nvSpPr>
        <p:spPr>
          <a:xfrm>
            <a:off x="2755900" y="-2344069"/>
            <a:ext cx="9144000" cy="2084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F7FC2-9FF2-9E42-AB79-C02957CDF72B}"/>
              </a:ext>
            </a:extLst>
          </p:cNvPr>
          <p:cNvSpPr/>
          <p:nvPr/>
        </p:nvSpPr>
        <p:spPr>
          <a:xfrm>
            <a:off x="367730" y="-2574301"/>
            <a:ext cx="9144000" cy="2296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C29C9-6A14-D248-811B-69D4E4E6B6AF}"/>
              </a:ext>
            </a:extLst>
          </p:cNvPr>
          <p:cNvSpPr/>
          <p:nvPr/>
        </p:nvSpPr>
        <p:spPr>
          <a:xfrm>
            <a:off x="326632" y="-2625682"/>
            <a:ext cx="9185098" cy="234525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ubai Light" panose="020B03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FC051-C457-40CC-9B3B-10515B75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90" y="4511417"/>
            <a:ext cx="2454771" cy="81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3AF81-D9B4-414A-84A0-051B1DD48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90" y="5699518"/>
            <a:ext cx="4769218" cy="5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Managing Concerns about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671567" y="2269501"/>
            <a:ext cx="774815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 algn="ctr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Cognitive Restructuring Program that reduces the fear of falling &amp; increases activity levels for community dwelling older adults. </a:t>
            </a:r>
          </a:p>
          <a:p>
            <a:pPr marL="123825" algn="ctr">
              <a:lnSpc>
                <a:spcPct val="90000"/>
              </a:lnSpc>
              <a:buClr>
                <a:srgbClr val="0070C0"/>
              </a:buClr>
              <a:buSzPct val="80000"/>
            </a:pP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123825" algn="ctr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 is an Evidence Based Falls Prevention Program 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A11D95-3EE2-4993-ADA4-765BBE7E1066}"/>
              </a:ext>
            </a:extLst>
          </p:cNvPr>
          <p:cNvSpPr/>
          <p:nvPr/>
        </p:nvSpPr>
        <p:spPr>
          <a:xfrm>
            <a:off x="5468818" y="6198577"/>
            <a:ext cx="367518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Managing Concerns about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671567" y="2269501"/>
            <a:ext cx="774815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Participant Outcomes</a:t>
            </a:r>
          </a:p>
          <a:p>
            <a:pPr marL="581025" indent="-457200">
              <a:lnSpc>
                <a:spcPct val="9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97% are more comfortable talking about their fear of falling.</a:t>
            </a:r>
          </a:p>
          <a:p>
            <a:pPr marL="581025" indent="-457200">
              <a:lnSpc>
                <a:spcPct val="9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97% feel comfortable increasing activity level</a:t>
            </a:r>
          </a:p>
          <a:p>
            <a:pPr marL="581025" indent="-457200">
              <a:lnSpc>
                <a:spcPct val="9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99% plan to continue exercising</a:t>
            </a:r>
          </a:p>
          <a:p>
            <a:pPr marL="581025" indent="-457200">
              <a:lnSpc>
                <a:spcPct val="90000"/>
              </a:lnSpc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98% would recommend A Matter of Balance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9A652-1124-429E-95BD-9D36B57D94E5}"/>
              </a:ext>
            </a:extLst>
          </p:cNvPr>
          <p:cNvSpPr/>
          <p:nvPr/>
        </p:nvSpPr>
        <p:spPr>
          <a:xfrm>
            <a:off x="5468818" y="6198577"/>
            <a:ext cx="367518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7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Managing Concerns about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888849" y="2269501"/>
            <a:ext cx="7748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32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Who should attend?</a:t>
            </a:r>
          </a:p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endParaRPr lang="en-US" altLang="en-US" sz="3200" b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Anyone concerned about falls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Anyone interested in improving balance, flexibility and strength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Anyone who has fallen in the past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Anyone who has restricted activities due to fear of falling. 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41118-6CFE-4279-A637-F5A870826DC6}"/>
              </a:ext>
            </a:extLst>
          </p:cNvPr>
          <p:cNvSpPr/>
          <p:nvPr/>
        </p:nvSpPr>
        <p:spPr>
          <a:xfrm>
            <a:off x="5468818" y="6198577"/>
            <a:ext cx="367518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3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Managing Concerns about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888849" y="2269501"/>
            <a:ext cx="774815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32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During 8 two hour sessions participants learn:</a:t>
            </a:r>
          </a:p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endParaRPr lang="en-US" altLang="en-US" sz="3200" b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View falls as controllable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Set goals for increasing activity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Make changes to reduce falls at home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Exercise to increase strength and balance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3EB548-1799-49CE-9693-B123C4D70735}"/>
              </a:ext>
            </a:extLst>
          </p:cNvPr>
          <p:cNvSpPr/>
          <p:nvPr/>
        </p:nvSpPr>
        <p:spPr>
          <a:xfrm>
            <a:off x="5468818" y="6198577"/>
            <a:ext cx="367518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4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Managing Concerns about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888849" y="2269501"/>
            <a:ext cx="774815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32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Low Vision Translation 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12 and 20 font Participant Workbooks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Audio CD of Exercises and Participant Workbook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Leader Training with test for competency in implementing Low Vision Materials. 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Instruction sheet for playing DVD’s in segments to introduce speakers, review segment content and visual text.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4D4CA-140D-4A23-9AC1-D8462EA627C2}"/>
              </a:ext>
            </a:extLst>
          </p:cNvPr>
          <p:cNvSpPr/>
          <p:nvPr/>
        </p:nvSpPr>
        <p:spPr>
          <a:xfrm>
            <a:off x="5468818" y="6198577"/>
            <a:ext cx="367518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8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Managing Concerns about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888849" y="2269501"/>
            <a:ext cx="774815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32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Low Vision Translation 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Must be a Master Trainer in MOB to access the Low Vision Translation. 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To learn how to become a Master Trainer for A Matter of Balance Program you can contact Kirsten and contact info will be provided at the end of the presentation.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45360-A454-40A7-A706-2529DF41A4AD}"/>
              </a:ext>
            </a:extLst>
          </p:cNvPr>
          <p:cNvSpPr/>
          <p:nvPr/>
        </p:nvSpPr>
        <p:spPr>
          <a:xfrm>
            <a:off x="5468818" y="6198577"/>
            <a:ext cx="367518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Low Vision Translation in MA</a:t>
            </a:r>
          </a:p>
        </p:txBody>
      </p:sp>
      <p:pic>
        <p:nvPicPr>
          <p:cNvPr id="1026" name="Picture 5" descr="ESMV NS Logo horizontal">
            <a:extLst>
              <a:ext uri="{FF2B5EF4-FFF2-40B4-BE49-F238E27FC236}">
                <a16:creationId xmlns:a16="http://schemas.microsoft.com/office/drawing/2014/main" id="{1B2A5D56-D07C-4E93-8B8A-95CD3F82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83408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C4B92-101B-4549-A1EA-A5BA576A47DA}"/>
              </a:ext>
            </a:extLst>
          </p:cNvPr>
          <p:cNvSpPr txBox="1"/>
          <p:nvPr/>
        </p:nvSpPr>
        <p:spPr>
          <a:xfrm>
            <a:off x="147832" y="1924265"/>
            <a:ext cx="87736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Partnered with Massachusetts Commission for the Blind, Perkins School for the Blind, Department of Public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Presented MOB at low vision support groups and scheduled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Each participant could let coaches know what support they needed during workshop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Large font workbooks, audio CD’s and braille workbooks were all made available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6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Balance: </a:t>
            </a:r>
          </a:p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Low Vision Translation in 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C4B92-101B-4549-A1EA-A5BA576A47DA}"/>
              </a:ext>
            </a:extLst>
          </p:cNvPr>
          <p:cNvSpPr txBox="1"/>
          <p:nvPr/>
        </p:nvSpPr>
        <p:spPr>
          <a:xfrm>
            <a:off x="147832" y="2293546"/>
            <a:ext cx="8773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Partnered with The Braille Institute to offer workshops</a:t>
            </a:r>
          </a:p>
          <a:p>
            <a:endParaRPr lang="en-US" sz="2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Large font workbooks, audio CD’s and braille workbooks are available for all participants </a:t>
            </a:r>
          </a:p>
          <a:p>
            <a:endParaRPr lang="en-US" sz="24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Exercises from the Low Vision Translation shared with all trained Coaches during annual update trainings</a:t>
            </a:r>
          </a:p>
        </p:txBody>
      </p:sp>
    </p:spTree>
    <p:extLst>
      <p:ext uri="{BB962C8B-B14F-4D97-AF65-F5344CB8AC3E}">
        <p14:creationId xmlns:p14="http://schemas.microsoft.com/office/powerpoint/2010/main" val="6986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921262"/>
            <a:ext cx="8427865" cy="47824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How do I find Evidence-based Programs?</a:t>
            </a:r>
          </a:p>
        </p:txBody>
      </p:sp>
      <p:pic>
        <p:nvPicPr>
          <p:cNvPr id="1026" name="Picture 5" descr="ESMV NS Logo horizontal">
            <a:extLst>
              <a:ext uri="{FF2B5EF4-FFF2-40B4-BE49-F238E27FC236}">
                <a16:creationId xmlns:a16="http://schemas.microsoft.com/office/drawing/2014/main" id="{1B2A5D56-D07C-4E93-8B8A-95CD3F82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83408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C4B92-101B-4549-A1EA-A5BA576A47DA}"/>
              </a:ext>
            </a:extLst>
          </p:cNvPr>
          <p:cNvSpPr txBox="1"/>
          <p:nvPr/>
        </p:nvSpPr>
        <p:spPr>
          <a:xfrm>
            <a:off x="147832" y="1924265"/>
            <a:ext cx="87736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State Falls Prevention Coalition Contacts</a:t>
            </a:r>
          </a:p>
          <a:p>
            <a:endParaRPr lang="en-US" sz="3200" b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Found on NCOA’s website </a:t>
            </a:r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  <a:hlinkClick r:id="rId3"/>
              </a:rPr>
              <a:t>www.ncoa.org</a:t>
            </a:r>
            <a:endParaRPr 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Listed by state with one or more contacts listed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2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890489"/>
            <a:ext cx="8427865" cy="5397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Do other programs have adaptations?</a:t>
            </a:r>
          </a:p>
        </p:txBody>
      </p:sp>
      <p:pic>
        <p:nvPicPr>
          <p:cNvPr id="1026" name="Picture 5" descr="ESMV NS Logo horizontal">
            <a:extLst>
              <a:ext uri="{FF2B5EF4-FFF2-40B4-BE49-F238E27FC236}">
                <a16:creationId xmlns:a16="http://schemas.microsoft.com/office/drawing/2014/main" id="{1B2A5D56-D07C-4E93-8B8A-95CD3F82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83408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C4B92-101B-4549-A1EA-A5BA576A47DA}"/>
              </a:ext>
            </a:extLst>
          </p:cNvPr>
          <p:cNvSpPr txBox="1"/>
          <p:nvPr/>
        </p:nvSpPr>
        <p:spPr>
          <a:xfrm>
            <a:off x="147832" y="1924265"/>
            <a:ext cx="877361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Self-Management Resource Center Programs</a:t>
            </a:r>
          </a:p>
          <a:p>
            <a:endParaRPr lang="en-US" sz="3200" b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Chronic Disease Suite of Programs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Participants can receive charts as handouts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Participants communicate with leaders about what is helpful </a:t>
            </a:r>
            <a:r>
              <a:rPr lang="en-US" sz="3200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ie</a:t>
            </a:r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: sitting close to leaders, everyone introduce themselves as they speak</a:t>
            </a:r>
          </a:p>
          <a:p>
            <a:r>
              <a:rPr 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Other programs will make adaptations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8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3DC439-448A-1846-94EA-CEC3AC7CD285}"/>
              </a:ext>
            </a:extLst>
          </p:cNvPr>
          <p:cNvSpPr/>
          <p:nvPr/>
        </p:nvSpPr>
        <p:spPr>
          <a:xfrm>
            <a:off x="0" y="2243562"/>
            <a:ext cx="9144000" cy="2798768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A6C50C-B65A-C146-BEF4-0F6FC354ED76}"/>
              </a:ext>
            </a:extLst>
          </p:cNvPr>
          <p:cNvSpPr txBox="1">
            <a:spLocks/>
          </p:cNvSpPr>
          <p:nvPr/>
        </p:nvSpPr>
        <p:spPr>
          <a:xfrm>
            <a:off x="958345" y="3363296"/>
            <a:ext cx="7317908" cy="73750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POLL: Who is in the audience?</a:t>
            </a:r>
            <a:endParaRPr lang="en-US" sz="4400" dirty="0">
              <a:solidFill>
                <a:schemeClr val="bg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349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AFFB985-EE55-0146-A5B3-D6BFC55BF0E2}"/>
              </a:ext>
            </a:extLst>
          </p:cNvPr>
          <p:cNvSpPr/>
          <p:nvPr/>
        </p:nvSpPr>
        <p:spPr>
          <a:xfrm>
            <a:off x="-41098" y="-14757"/>
            <a:ext cx="9185098" cy="68871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ubai Light" panose="020B030303040303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32677-99A6-8A41-BA09-4E502BE6981B}"/>
              </a:ext>
            </a:extLst>
          </p:cNvPr>
          <p:cNvSpPr/>
          <p:nvPr/>
        </p:nvSpPr>
        <p:spPr>
          <a:xfrm>
            <a:off x="982990" y="2505945"/>
            <a:ext cx="68522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  <a:t>Kirsten Dorsey</a:t>
            </a:r>
            <a:b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</a:br>
            <a:r>
              <a:rPr lang="en-US" sz="2400" spc="-30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MaineHealth</a:t>
            </a:r>
            <a: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  <a:t>, A Matter of Balance</a:t>
            </a:r>
          </a:p>
          <a:p>
            <a:pPr lvl="0">
              <a:defRPr/>
            </a:pPr>
            <a:r>
              <a:rPr lang="en-US" sz="2400" u="sng" spc="-30" dirty="0">
                <a:solidFill>
                  <a:srgbClr val="0070C0"/>
                </a:solidFill>
                <a:latin typeface="Dubai Light" panose="020B0303030403030204" pitchFamily="34" charset="-78"/>
                <a:cs typeface="Dubai Light" panose="020B0303030403030204" pitchFamily="34" charset="-78"/>
                <a:hlinkClick r:id="rId2"/>
              </a:rPr>
              <a:t>KADorsey@mainehealth.org</a:t>
            </a:r>
            <a:endParaRPr lang="en-US" sz="2400" u="sng" spc="-30" dirty="0">
              <a:solidFill>
                <a:srgbClr val="0070C0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0">
              <a:defRPr/>
            </a:pPr>
            <a:endParaRPr lang="en-US" sz="1600" u="sng" spc="-30" dirty="0">
              <a:solidFill>
                <a:srgbClr val="0070C0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  <a:t>Melissa Donegan</a:t>
            </a:r>
            <a:b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</a:br>
            <a: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  <a:t>Elder Services of the Merrimack Valley and North Shore</a:t>
            </a:r>
          </a:p>
          <a:p>
            <a:pPr lvl="0">
              <a:defRPr/>
            </a:pPr>
            <a:r>
              <a:rPr lang="en-US" sz="2400" u="sng" spc="-30" dirty="0">
                <a:solidFill>
                  <a:srgbClr val="0070C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MDonegan@esmv.org</a:t>
            </a:r>
          </a:p>
          <a:p>
            <a:pPr lvl="0">
              <a:defRPr/>
            </a:pPr>
            <a:endParaRPr lang="en-US" sz="1600" u="sng" spc="-30" dirty="0">
              <a:solidFill>
                <a:srgbClr val="0070C0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  <a:t>Christy Lau</a:t>
            </a:r>
            <a:b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</a:br>
            <a:r>
              <a:rPr lang="en-US" sz="2400" spc="-30" dirty="0">
                <a:latin typeface="Dubai Light" panose="020B0303030403030204" pitchFamily="34" charset="-78"/>
                <a:cs typeface="Dubai Light" panose="020B0303030403030204" pitchFamily="34" charset="-78"/>
              </a:rPr>
              <a:t>Partners in Care Foundation</a:t>
            </a:r>
          </a:p>
          <a:p>
            <a:pPr lvl="0">
              <a:defRPr/>
            </a:pPr>
            <a:r>
              <a:rPr lang="en-US" sz="2400" u="sng" spc="-30" dirty="0">
                <a:solidFill>
                  <a:srgbClr val="0070C0"/>
                </a:solidFill>
                <a:latin typeface="Dubai Light" panose="020B0303030403030204" pitchFamily="34" charset="-78"/>
                <a:cs typeface="Dubai Light" panose="020B0303030403030204" pitchFamily="34" charset="-78"/>
                <a:hlinkClick r:id="rId3"/>
              </a:rPr>
              <a:t>CLau@picf.org</a:t>
            </a:r>
            <a:r>
              <a:rPr lang="en-US" sz="2400" u="sng" spc="-30" dirty="0">
                <a:solidFill>
                  <a:srgbClr val="0070C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65E4CA-2462-724D-9372-25C2F8103F4A}"/>
              </a:ext>
            </a:extLst>
          </p:cNvPr>
          <p:cNvSpPr/>
          <p:nvPr/>
        </p:nvSpPr>
        <p:spPr>
          <a:xfrm>
            <a:off x="-41098" y="514638"/>
            <a:ext cx="6486029" cy="1744985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DBD83F-A34A-C545-83AF-E0619D6C4825}"/>
              </a:ext>
            </a:extLst>
          </p:cNvPr>
          <p:cNvSpPr txBox="1">
            <a:spLocks/>
          </p:cNvSpPr>
          <p:nvPr/>
        </p:nvSpPr>
        <p:spPr>
          <a:xfrm>
            <a:off x="982990" y="1337973"/>
            <a:ext cx="4251162" cy="5936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60"/>
              </a:lnSpc>
            </a:pPr>
            <a:r>
              <a:rPr lang="en-US" sz="66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Thank You!</a:t>
            </a:r>
            <a:endParaRPr lang="en-US" sz="3600" spc="-100" dirty="0">
              <a:solidFill>
                <a:schemeClr val="bg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644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D68EC8C-8B35-3440-B8E3-C901DF5D611D}"/>
              </a:ext>
            </a:extLst>
          </p:cNvPr>
          <p:cNvSpPr/>
          <p:nvPr/>
        </p:nvSpPr>
        <p:spPr>
          <a:xfrm>
            <a:off x="0" y="426290"/>
            <a:ext cx="9144000" cy="1107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F7D82-F3CF-4A4F-AE67-A18CB5B9F91E}"/>
              </a:ext>
            </a:extLst>
          </p:cNvPr>
          <p:cNvSpPr/>
          <p:nvPr/>
        </p:nvSpPr>
        <p:spPr>
          <a:xfrm>
            <a:off x="25879" y="-2073599"/>
            <a:ext cx="9144000" cy="17547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E1FCD-F010-5748-8D53-69FA9E1CF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9558"/>
            <a:ext cx="9144000" cy="396570"/>
          </a:xfrm>
        </p:spPr>
        <p:txBody>
          <a:bodyPr anchor="t">
            <a:noAutofit/>
          </a:bodyPr>
          <a:lstStyle/>
          <a:p>
            <a:pPr>
              <a:lnSpc>
                <a:spcPts val="2860"/>
              </a:lnSpc>
            </a:pPr>
            <a:r>
              <a:rPr lang="en-US" sz="3600" b="1" spc="-100" dirty="0">
                <a:latin typeface="Dubai Light" panose="020B0303030403030204" pitchFamily="34" charset="-78"/>
                <a:cs typeface="Dubai Light" panose="020B0303030403030204" pitchFamily="34" charset="-78"/>
              </a:rPr>
              <a:t>What do we know about falls?</a:t>
            </a:r>
            <a:endParaRPr lang="en-US" altLang="en-US" sz="3600" b="1" spc="-1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BF0B5C6-B04C-814A-8706-A43DD0BE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94" y="2785229"/>
            <a:ext cx="580707" cy="7882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15078D-99C7-5844-BA77-6A6CE81F8ACF}"/>
              </a:ext>
            </a:extLst>
          </p:cNvPr>
          <p:cNvSpPr txBox="1"/>
          <p:nvPr/>
        </p:nvSpPr>
        <p:spPr>
          <a:xfrm>
            <a:off x="539565" y="1671276"/>
            <a:ext cx="81166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2" indent="-194310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1/2 to 2/3 of falls occur around the home. </a:t>
            </a:r>
          </a:p>
          <a:p>
            <a:pPr marL="274320" lvl="2" indent="-194310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A majority of falls occur during routine activities</a:t>
            </a:r>
          </a:p>
          <a:p>
            <a:pPr marL="274320" lvl="2" indent="-194310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Falls usually aren’t caused by just one issue. It’s a combination of things coming together. </a:t>
            </a:r>
          </a:p>
          <a:p>
            <a:pPr marL="731520" lvl="3" indent="-194310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Vision impairment</a:t>
            </a:r>
          </a:p>
          <a:p>
            <a:pPr marL="731520" lvl="3" indent="-194310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Muscle weakness</a:t>
            </a:r>
          </a:p>
          <a:p>
            <a:pPr marL="731520" lvl="3" indent="-194310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Dubai Light" panose="020B0303030403030204" pitchFamily="34" charset="-78"/>
                <a:cs typeface="Dubai Light" panose="020B0303030403030204" pitchFamily="34" charset="-78"/>
              </a:rPr>
              <a:t>Medications</a:t>
            </a:r>
          </a:p>
          <a:p>
            <a:pPr marL="274320" lvl="2" indent="-194310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A large portion of falls are preventable!</a:t>
            </a:r>
          </a:p>
          <a:p>
            <a:pPr marL="80010" lvl="2">
              <a:buClr>
                <a:srgbClr val="0070C0"/>
              </a:buClr>
              <a:buSzPct val="80000"/>
            </a:pPr>
            <a:endParaRPr lang="en-US" sz="2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80010" lvl="2" algn="ctr">
              <a:buClr>
                <a:srgbClr val="0070C0"/>
              </a:buClr>
              <a:buSzPct val="80000"/>
            </a:pPr>
            <a:r>
              <a:rPr lang="en-US" sz="28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In chat box write one of the biggest falls issues older adults face</a:t>
            </a:r>
          </a:p>
        </p:txBody>
      </p:sp>
    </p:spTree>
    <p:extLst>
      <p:ext uri="{BB962C8B-B14F-4D97-AF65-F5344CB8AC3E}">
        <p14:creationId xmlns:p14="http://schemas.microsoft.com/office/powerpoint/2010/main" val="254463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D68EC8C-8B35-3440-B8E3-C901DF5D611D}"/>
              </a:ext>
            </a:extLst>
          </p:cNvPr>
          <p:cNvSpPr/>
          <p:nvPr/>
        </p:nvSpPr>
        <p:spPr>
          <a:xfrm>
            <a:off x="0" y="426290"/>
            <a:ext cx="9144000" cy="1107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F7D82-F3CF-4A4F-AE67-A18CB5B9F91E}"/>
              </a:ext>
            </a:extLst>
          </p:cNvPr>
          <p:cNvSpPr/>
          <p:nvPr/>
        </p:nvSpPr>
        <p:spPr>
          <a:xfrm>
            <a:off x="25879" y="-2073599"/>
            <a:ext cx="9144000" cy="17547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E1FCD-F010-5748-8D53-69FA9E1CF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2767"/>
            <a:ext cx="9144000" cy="661757"/>
          </a:xfrm>
        </p:spPr>
        <p:txBody>
          <a:bodyPr anchor="t">
            <a:noAutofit/>
          </a:bodyPr>
          <a:lstStyle/>
          <a:p>
            <a:pPr>
              <a:lnSpc>
                <a:spcPts val="2860"/>
              </a:lnSpc>
            </a:pPr>
            <a:r>
              <a:rPr lang="en-US" sz="3600" b="1" spc="-100" dirty="0">
                <a:latin typeface="Dubai Light" panose="020B0303030403030204" pitchFamily="34" charset="-78"/>
                <a:cs typeface="Dubai Light" panose="020B0303030403030204" pitchFamily="34" charset="-78"/>
              </a:rPr>
              <a:t>What do we know about fear of falling?</a:t>
            </a:r>
            <a:endParaRPr lang="en-US" altLang="en-US" sz="3600" b="1" spc="-1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BF0B5C6-B04C-814A-8706-A43DD0BE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94" y="2785229"/>
            <a:ext cx="580707" cy="7882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15078D-99C7-5844-BA77-6A6CE81F8ACF}"/>
              </a:ext>
            </a:extLst>
          </p:cNvPr>
          <p:cNvSpPr txBox="1"/>
          <p:nvPr/>
        </p:nvSpPr>
        <p:spPr>
          <a:xfrm>
            <a:off x="568786" y="2158289"/>
            <a:ext cx="7950063" cy="204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It is reasonable to be concerned about falls - safety is important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800" b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1/3 to 1/2 of older adults acknowledge fear of falling</a:t>
            </a:r>
          </a:p>
        </p:txBody>
      </p:sp>
    </p:spTree>
    <p:extLst>
      <p:ext uri="{BB962C8B-B14F-4D97-AF65-F5344CB8AC3E}">
        <p14:creationId xmlns:p14="http://schemas.microsoft.com/office/powerpoint/2010/main" val="17923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D68EC8C-8B35-3440-B8E3-C901DF5D611D}"/>
              </a:ext>
            </a:extLst>
          </p:cNvPr>
          <p:cNvSpPr/>
          <p:nvPr/>
        </p:nvSpPr>
        <p:spPr>
          <a:xfrm>
            <a:off x="0" y="426290"/>
            <a:ext cx="9144000" cy="1107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F7D82-F3CF-4A4F-AE67-A18CB5B9F91E}"/>
              </a:ext>
            </a:extLst>
          </p:cNvPr>
          <p:cNvSpPr/>
          <p:nvPr/>
        </p:nvSpPr>
        <p:spPr>
          <a:xfrm>
            <a:off x="25879" y="-2073599"/>
            <a:ext cx="9144000" cy="17547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E1FCD-F010-5748-8D53-69FA9E1CF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2767"/>
            <a:ext cx="9144000" cy="661757"/>
          </a:xfrm>
        </p:spPr>
        <p:txBody>
          <a:bodyPr anchor="t">
            <a:noAutofit/>
          </a:bodyPr>
          <a:lstStyle/>
          <a:p>
            <a:pPr>
              <a:lnSpc>
                <a:spcPts val="2860"/>
              </a:lnSpc>
            </a:pPr>
            <a:r>
              <a:rPr lang="en-US" sz="3600" b="1" spc="-100" dirty="0">
                <a:latin typeface="Dubai Light" panose="020B0303030403030204" pitchFamily="34" charset="-78"/>
                <a:cs typeface="Dubai Light" panose="020B0303030403030204" pitchFamily="34" charset="-78"/>
              </a:rPr>
              <a:t>How can the fear of falling impact our lives?</a:t>
            </a:r>
            <a:endParaRPr lang="en-US" altLang="en-US" sz="3600" b="1" spc="-1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BF0B5C6-B04C-814A-8706-A43DD0BE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94" y="2785229"/>
            <a:ext cx="580707" cy="7882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15078D-99C7-5844-BA77-6A6CE81F8ACF}"/>
              </a:ext>
            </a:extLst>
          </p:cNvPr>
          <p:cNvSpPr txBox="1"/>
          <p:nvPr/>
        </p:nvSpPr>
        <p:spPr>
          <a:xfrm>
            <a:off x="568786" y="2164600"/>
            <a:ext cx="7950063" cy="281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4572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Fear of falling is associated with:</a:t>
            </a:r>
          </a:p>
          <a:p>
            <a:pPr marL="971550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decreased satisfaction with life</a:t>
            </a:r>
          </a:p>
          <a:p>
            <a:pPr marL="971550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increased frailty</a:t>
            </a:r>
          </a:p>
          <a:p>
            <a:pPr marL="971550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depression</a:t>
            </a:r>
          </a:p>
          <a:p>
            <a:pPr marL="971550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decreased mobility and social activity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800" i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Fear of falling is a risk factor for falls</a:t>
            </a:r>
          </a:p>
        </p:txBody>
      </p:sp>
    </p:spTree>
    <p:extLst>
      <p:ext uri="{BB962C8B-B14F-4D97-AF65-F5344CB8AC3E}">
        <p14:creationId xmlns:p14="http://schemas.microsoft.com/office/powerpoint/2010/main" val="395505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487433"/>
            <a:ext cx="6692962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56131" y="917317"/>
            <a:ext cx="6236831" cy="84598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60"/>
              </a:lnSpc>
            </a:pPr>
            <a:r>
              <a:rPr lang="en-US" sz="48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What Can You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65BDC-68CD-4851-82C6-5BB42214292A}"/>
              </a:ext>
            </a:extLst>
          </p:cNvPr>
          <p:cNvSpPr txBox="1"/>
          <p:nvPr/>
        </p:nvSpPr>
        <p:spPr>
          <a:xfrm>
            <a:off x="456132" y="2288870"/>
            <a:ext cx="8118702" cy="320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Explore the value of </a:t>
            </a:r>
            <a:r>
              <a:rPr lang="en-US" altLang="en-US" sz="2800" u="sng" dirty="0">
                <a:latin typeface="Dubai Light" panose="020B0303030403030204" pitchFamily="34" charset="-78"/>
                <a:cs typeface="Dubai Light" panose="020B0303030403030204" pitchFamily="34" charset="-78"/>
              </a:rPr>
              <a:t>evidence-based</a:t>
            </a: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 falls prevention programs</a:t>
            </a:r>
          </a:p>
          <a:p>
            <a:pPr marL="123825">
              <a:lnSpc>
                <a:spcPct val="90000"/>
              </a:lnSpc>
              <a:buClr>
                <a:srgbClr val="0070C0"/>
              </a:buClr>
              <a:buSzPct val="80000"/>
            </a:pPr>
            <a:endParaRPr lang="en-US" altLang="en-US" sz="2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Supported by extensive research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Measurable outcomes to achieve specific goals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Clear, structured, and detailed 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Peer-reviewed and endorsed by a federal agency</a:t>
            </a:r>
          </a:p>
          <a:p>
            <a:pPr marL="923925" lvl="1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Can be replicated in many settings</a:t>
            </a:r>
          </a:p>
        </p:txBody>
      </p:sp>
    </p:spTree>
    <p:extLst>
      <p:ext uri="{BB962C8B-B14F-4D97-AF65-F5344CB8AC3E}">
        <p14:creationId xmlns:p14="http://schemas.microsoft.com/office/powerpoint/2010/main" val="274084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7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Programs for Individuals at High Risk for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714480" y="2308984"/>
            <a:ext cx="5742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CAPABLE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Otago 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FallsTalk</a:t>
            </a: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FallScape</a:t>
            </a: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4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52678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Programs for Individuals at Increasing Risk for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EA7F0-60BC-4E22-BC95-72A60CF65DA2}"/>
              </a:ext>
            </a:extLst>
          </p:cNvPr>
          <p:cNvSpPr txBox="1"/>
          <p:nvPr/>
        </p:nvSpPr>
        <p:spPr>
          <a:xfrm>
            <a:off x="671568" y="2269501"/>
            <a:ext cx="53280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A Matter of Balance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EnhanceFitness</a:t>
            </a:r>
            <a:endParaRPr lang="en-US" altLang="en-US" sz="32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Fit &amp; Strong!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Stepping On</a:t>
            </a:r>
          </a:p>
        </p:txBody>
      </p:sp>
    </p:spTree>
    <p:extLst>
      <p:ext uri="{BB962C8B-B14F-4D97-AF65-F5344CB8AC3E}">
        <p14:creationId xmlns:p14="http://schemas.microsoft.com/office/powerpoint/2010/main" val="345957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72A36B-B036-0D4A-9C76-02EF2BCD0713}"/>
              </a:ext>
            </a:extLst>
          </p:cNvPr>
          <p:cNvSpPr/>
          <p:nvPr/>
        </p:nvSpPr>
        <p:spPr>
          <a:xfrm>
            <a:off x="0" y="574592"/>
            <a:ext cx="9144000" cy="1171587"/>
          </a:xfrm>
          <a:prstGeom prst="rect">
            <a:avLst/>
          </a:prstGeom>
          <a:gradFill flip="none" rotWithShape="1">
            <a:gsLst>
              <a:gs pos="99000">
                <a:srgbClr val="0070C0"/>
              </a:gs>
              <a:gs pos="0">
                <a:srgbClr val="0070C0"/>
              </a:gs>
              <a:gs pos="48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Dubai Light" panose="020B03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C17E61-15A4-E94A-873B-D7EA947B1561}"/>
              </a:ext>
            </a:extLst>
          </p:cNvPr>
          <p:cNvSpPr txBox="1">
            <a:spLocks/>
          </p:cNvSpPr>
          <p:nvPr/>
        </p:nvSpPr>
        <p:spPr>
          <a:xfrm>
            <a:off x="400980" y="743349"/>
            <a:ext cx="8427865" cy="7695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60"/>
              </a:lnSpc>
            </a:pPr>
            <a:r>
              <a:rPr lang="en-US" sz="4000" spc="-100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Programs for Individuals at Lower Risk for Falls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440AA-35E0-4479-9036-9454B6DF2C2F}"/>
              </a:ext>
            </a:extLst>
          </p:cNvPr>
          <p:cNvSpPr txBox="1"/>
          <p:nvPr/>
        </p:nvSpPr>
        <p:spPr>
          <a:xfrm>
            <a:off x="765110" y="2278831"/>
            <a:ext cx="8063735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Bingocize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Healthy Steps for Older Adults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Healthy Steps in Motion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Stay Active and Independent for Life (SAIL)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Tai Chi for Arthritis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Tai Chi Prime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Tai Ji Quan: Moving for Better Balance</a:t>
            </a:r>
          </a:p>
          <a:p>
            <a:pPr marL="466725" indent="-342900">
              <a:lnSpc>
                <a:spcPct val="90000"/>
              </a:lnSpc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Dubai Light" panose="020B0303030403030204" pitchFamily="34" charset="-78"/>
                <a:cs typeface="Dubai Light" panose="020B0303030403030204" pitchFamily="34" charset="-78"/>
              </a:rPr>
              <a:t>YMCA Moving for Better Balance</a:t>
            </a:r>
          </a:p>
        </p:txBody>
      </p:sp>
    </p:spTree>
    <p:extLst>
      <p:ext uri="{BB962C8B-B14F-4D97-AF65-F5344CB8AC3E}">
        <p14:creationId xmlns:p14="http://schemas.microsoft.com/office/powerpoint/2010/main" val="268010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3881</TotalTime>
  <Words>740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Dubai</vt:lpstr>
      <vt:lpstr>Dubai Light</vt:lpstr>
      <vt:lpstr>Dubai Medium</vt:lpstr>
      <vt:lpstr>Wingdings</vt:lpstr>
      <vt:lpstr>Office Theme</vt:lpstr>
      <vt:lpstr>What Can You Do to  Prevent Falls?</vt:lpstr>
      <vt:lpstr>PowerPoint Presentation</vt:lpstr>
      <vt:lpstr>What do we know about falls?</vt:lpstr>
      <vt:lpstr>What do we know about fear of falling?</vt:lpstr>
      <vt:lpstr>How can the fear of falling impact our lives?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 headlines</dc:title>
  <dc:creator>Laura Manthey</dc:creator>
  <cp:lastModifiedBy>Christy Lau</cp:lastModifiedBy>
  <cp:revision>231</cp:revision>
  <dcterms:created xsi:type="dcterms:W3CDTF">2020-04-05T23:20:07Z</dcterms:created>
  <dcterms:modified xsi:type="dcterms:W3CDTF">2021-09-08T20:18:12Z</dcterms:modified>
</cp:coreProperties>
</file>