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4"/>
  </p:sldMasterIdLst>
  <p:notesMasterIdLst>
    <p:notesMasterId r:id="rId27"/>
  </p:notesMasterIdLst>
  <p:handoutMasterIdLst>
    <p:handoutMasterId r:id="rId28"/>
  </p:handoutMasterIdLst>
  <p:sldIdLst>
    <p:sldId id="11729" r:id="rId5"/>
    <p:sldId id="11849" r:id="rId6"/>
    <p:sldId id="11848" r:id="rId7"/>
    <p:sldId id="11852" r:id="rId8"/>
    <p:sldId id="11833" r:id="rId9"/>
    <p:sldId id="11838" r:id="rId10"/>
    <p:sldId id="11751" r:id="rId11"/>
    <p:sldId id="11850" r:id="rId12"/>
    <p:sldId id="11836" r:id="rId13"/>
    <p:sldId id="11809" r:id="rId14"/>
    <p:sldId id="11839" r:id="rId15"/>
    <p:sldId id="11666" r:id="rId16"/>
    <p:sldId id="11786" r:id="rId17"/>
    <p:sldId id="11785" r:id="rId18"/>
    <p:sldId id="11802" r:id="rId19"/>
    <p:sldId id="11853" r:id="rId20"/>
    <p:sldId id="11803" r:id="rId21"/>
    <p:sldId id="11810" r:id="rId22"/>
    <p:sldId id="11811" r:id="rId23"/>
    <p:sldId id="11816" r:id="rId24"/>
    <p:sldId id="11854" r:id="rId25"/>
    <p:sldId id="11841" r:id="rId26"/>
  </p:sldIdLst>
  <p:sldSz cx="12192000" cy="6858000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Allen" initials="SA" lastIdx="3" clrIdx="0">
    <p:extLst>
      <p:ext uri="{19B8F6BF-5375-455C-9EA6-DF929625EA0E}">
        <p15:presenceInfo xmlns:p15="http://schemas.microsoft.com/office/powerpoint/2012/main" userId="Steven Allen" providerId="None"/>
      </p:ext>
    </p:extLst>
  </p:cmAuthor>
  <p:cmAuthor id="2" name="Derek Shields" initials="DS" lastIdx="41" clrIdx="1">
    <p:extLst>
      <p:ext uri="{19B8F6BF-5375-455C-9EA6-DF929625EA0E}">
        <p15:presenceInfo xmlns:p15="http://schemas.microsoft.com/office/powerpoint/2012/main" userId="e5096c2e5a835f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72E"/>
    <a:srgbClr val="C4622D"/>
    <a:srgbClr val="005587"/>
    <a:srgbClr val="00859B"/>
    <a:srgbClr val="BA5826"/>
    <a:srgbClr val="3B3B3B"/>
    <a:srgbClr val="3F3F3F"/>
    <a:srgbClr val="6A6A6A"/>
    <a:srgbClr val="5D4685"/>
    <a:srgbClr val="2A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DAC0E-452D-4BFD-94EE-B99311234A3A}" v="8" dt="2021-09-29T14:20:21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4" autoAdjust="0"/>
    <p:restoredTop sz="95545"/>
  </p:normalViewPr>
  <p:slideViewPr>
    <p:cSldViewPr snapToGrid="0">
      <p:cViewPr varScale="1">
        <p:scale>
          <a:sx n="67" d="100"/>
          <a:sy n="67" d="100"/>
        </p:scale>
        <p:origin x="600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201B7-8C63-4F3B-BAE9-FFE83E88E175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870904-4FCC-4634-BD1B-931D5AE4AB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21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52B1C-0742-43B6-B58E-B7F5AF846E0A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11A47-1AD5-4A18-8A28-A0FE647CE3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084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81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337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C2323-7D9C-BC44-9B00-FBE54292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37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6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40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C2323-7D9C-BC44-9B00-FBE54292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11A47-1AD5-4A18-8A28-A0FE647CE3F7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54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orkopportunities.net/successes/florida-vr-services-pilot-with-youth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Image" descr="Background image&#10;&#10;Image of six diverse young adults working together in an office setting">
            <a:extLst>
              <a:ext uri="{FF2B5EF4-FFF2-40B4-BE49-F238E27FC236}">
                <a16:creationId xmlns:a16="http://schemas.microsoft.com/office/drawing/2014/main" id="{105D19CE-2121-5645-B8C7-68CBBE06A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549C82D-ABD2-824D-91E4-939E788D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91" y="5228849"/>
            <a:ext cx="11248172" cy="1001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FAEF8F5-2729-384B-8D62-296ADAC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91" y="6056314"/>
            <a:ext cx="11251345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Logo" descr="Peer MentoringWorks logo">
            <a:extLst>
              <a:ext uri="{FF2B5EF4-FFF2-40B4-BE49-F238E27FC236}">
                <a16:creationId xmlns:a16="http://schemas.microsoft.com/office/drawing/2014/main" id="{0825B9F1-1A22-A641-B07F-A55738F621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4187952"/>
            <a:ext cx="2848139" cy="973475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81C17F5F-B844-AB45-BFDE-7E823640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Large Che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6" name="Text Left Column">
            <a:extLst>
              <a:ext uri="{FF2B5EF4-FFF2-40B4-BE49-F238E27FC236}">
                <a16:creationId xmlns:a16="http://schemas.microsoft.com/office/drawing/2014/main" id="{8B57B793-2DE4-674A-B83F-59F4989411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628" y="1426464"/>
            <a:ext cx="5093208" cy="4594225"/>
          </a:xfrm>
          <a:prstGeom prst="rect">
            <a:avLst/>
          </a:prstGeom>
        </p:spPr>
        <p:txBody>
          <a:bodyPr tIns="91440" bIns="91440"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Right Column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6355" y="1593130"/>
            <a:ext cx="4966609" cy="4373619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595948" indent="-594360" fontAlgn="ctr">
              <a:lnSpc>
                <a:spcPct val="100000"/>
              </a:lnSpc>
              <a:spcBef>
                <a:spcPts val="2000"/>
              </a:spcBef>
              <a:buSzPct val="310000"/>
              <a:buFontTx/>
              <a:buBlip>
                <a:blip r:embed="rId3"/>
              </a:buBlip>
              <a:tabLst/>
              <a:defRPr sz="1500" b="0" i="0" baseline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  <a:lvl2pPr marL="576263" indent="-196850" fontAlgn="ctr">
              <a:lnSpc>
                <a:spcPct val="10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sz="1600" b="0" i="0">
                <a:solidFill>
                  <a:schemeClr val="tx2"/>
                </a:solidFill>
                <a:latin typeface="+mn-lt"/>
                <a:cs typeface="Poppins" pitchFamily="2" charset="77"/>
              </a:defRPr>
            </a:lvl2pPr>
            <a:lvl3pPr marL="576263" indent="-196850" fontAlgn="ctr">
              <a:lnSpc>
                <a:spcPct val="10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sz="1600" b="0" i="0">
                <a:solidFill>
                  <a:schemeClr val="tx2"/>
                </a:solidFill>
                <a:latin typeface="+mn-lt"/>
                <a:cs typeface="Poppins" pitchFamily="2" charset="77"/>
              </a:defRPr>
            </a:lvl3pPr>
            <a:lvl4pPr marL="576263" indent="-196850" fontAlgn="ctr">
              <a:lnSpc>
                <a:spcPct val="10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sz="1600" b="0" i="0">
                <a:solidFill>
                  <a:schemeClr val="tx2"/>
                </a:solidFill>
                <a:latin typeface="+mn-lt"/>
                <a:cs typeface="Poppins" pitchFamily="2" charset="77"/>
              </a:defRPr>
            </a:lvl4pPr>
            <a:lvl5pPr marL="576263" indent="-196850" fontAlgn="ctr">
              <a:lnSpc>
                <a:spcPct val="10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sz="1600" b="0" i="0">
                <a:solidFill>
                  <a:schemeClr val="tx2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Title and Content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Curve" descr="decorative element">
            <a:extLst>
              <a:ext uri="{FF2B5EF4-FFF2-40B4-BE49-F238E27FC236}">
                <a16:creationId xmlns:a16="http://schemas.microsoft.com/office/drawing/2014/main" id="{26888A1D-7AC1-AD45-8168-7A0D5668F5A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3" name="Text Left Column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08" y="1458410"/>
            <a:ext cx="4966609" cy="4595149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>
              <a:lnSpc>
                <a:spcPct val="100000"/>
              </a:lnSpc>
              <a:buNone/>
              <a:tabLst/>
              <a:defRPr sz="3200" b="1" i="0">
                <a:solidFill>
                  <a:schemeClr val="accent2"/>
                </a:solidFill>
                <a:latin typeface="+mn-lt"/>
                <a:cs typeface="Poppins" pitchFamily="2" charset="77"/>
              </a:defRPr>
            </a:lvl1pPr>
            <a:lvl2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Footer Curves" descr="decorative element">
            <a:extLst>
              <a:ext uri="{FF2B5EF4-FFF2-40B4-BE49-F238E27FC236}">
                <a16:creationId xmlns:a16="http://schemas.microsoft.com/office/drawing/2014/main" id="{3F873E18-81C9-B046-925A-E6DF62859250}"/>
              </a:ext>
            </a:extLst>
          </p:cNvPr>
          <p:cNvGrpSpPr/>
          <p:nvPr/>
        </p:nvGrpSpPr>
        <p:grpSpPr>
          <a:xfrm>
            <a:off x="0" y="5642915"/>
            <a:ext cx="12188952" cy="1215085"/>
            <a:chOff x="0" y="5642915"/>
            <a:chExt cx="12188952" cy="1215085"/>
          </a:xfrm>
        </p:grpSpPr>
        <p:sp>
          <p:nvSpPr>
            <p:cNvPr id="15" name="Footer Curve Orange" descr="decorative element">
              <a:extLst>
                <a:ext uri="{FF2B5EF4-FFF2-40B4-BE49-F238E27FC236}">
                  <a16:creationId xmlns:a16="http://schemas.microsoft.com/office/drawing/2014/main" id="{FDF795B3-4DB9-734B-9DD9-92DAB137E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642915"/>
              <a:ext cx="12188952" cy="1215085"/>
            </a:xfrm>
            <a:custGeom>
              <a:avLst/>
              <a:gdLst>
                <a:gd name="connsiteX0" fmla="*/ 0 w 9144000"/>
                <a:gd name="connsiteY0" fmla="*/ 225298 h 911542"/>
                <a:gd name="connsiteX1" fmla="*/ 9144000 w 9144000"/>
                <a:gd name="connsiteY1" fmla="*/ -444 h 911542"/>
                <a:gd name="connsiteX2" fmla="*/ 9144000 w 9144000"/>
                <a:gd name="connsiteY2" fmla="*/ 911098 h 911542"/>
                <a:gd name="connsiteX3" fmla="*/ 0 w 9144000"/>
                <a:gd name="connsiteY3" fmla="*/ 911098 h 91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911542">
                  <a:moveTo>
                    <a:pt x="0" y="225298"/>
                  </a:moveTo>
                  <a:cubicBezTo>
                    <a:pt x="3565303" y="-324866"/>
                    <a:pt x="4984719" y="932339"/>
                    <a:pt x="9144000" y="-444"/>
                  </a:cubicBezTo>
                  <a:lnTo>
                    <a:pt x="9144000" y="911098"/>
                  </a:lnTo>
                  <a:lnTo>
                    <a:pt x="0" y="911098"/>
                  </a:lnTo>
                  <a:close/>
                </a:path>
              </a:pathLst>
            </a:custGeom>
            <a:solidFill>
              <a:srgbClr val="BA5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oter Curve Blue" descr="decorative element">
              <a:extLst>
                <a:ext uri="{FF2B5EF4-FFF2-40B4-BE49-F238E27FC236}">
                  <a16:creationId xmlns:a16="http://schemas.microsoft.com/office/drawing/2014/main" id="{41C8105C-F242-CA47-83B9-70157221C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038578"/>
              <a:ext cx="12188952" cy="819422"/>
            </a:xfrm>
            <a:custGeom>
              <a:avLst/>
              <a:gdLst>
                <a:gd name="connsiteX0" fmla="*/ 9144000 w 9144000"/>
                <a:gd name="connsiteY0" fmla="*/ 63540 h 614720"/>
                <a:gd name="connsiteX1" fmla="*/ 0 w 9144000"/>
                <a:gd name="connsiteY1" fmla="*/ 194128 h 614720"/>
                <a:gd name="connsiteX2" fmla="*/ 0 w 9144000"/>
                <a:gd name="connsiteY2" fmla="*/ 614276 h 614720"/>
                <a:gd name="connsiteX3" fmla="*/ 9144000 w 9144000"/>
                <a:gd name="connsiteY3" fmla="*/ 614276 h 61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14720">
                  <a:moveTo>
                    <a:pt x="9144000" y="63540"/>
                  </a:moveTo>
                  <a:cubicBezTo>
                    <a:pt x="5522500" y="662377"/>
                    <a:pt x="3261360" y="-417186"/>
                    <a:pt x="0" y="194128"/>
                  </a:cubicBezTo>
                  <a:lnTo>
                    <a:pt x="0" y="614276"/>
                  </a:lnTo>
                  <a:lnTo>
                    <a:pt x="9144000" y="614276"/>
                  </a:lnTo>
                  <a:close/>
                </a:path>
              </a:pathLst>
            </a:custGeom>
            <a:solidFill>
              <a:srgbClr val="005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Curve" descr="decorative element">
            <a:extLst>
              <a:ext uri="{FF2B5EF4-FFF2-40B4-BE49-F238E27FC236}">
                <a16:creationId xmlns:a16="http://schemas.microsoft.com/office/drawing/2014/main" id="{26888A1D-7AC1-AD45-8168-7A0D5668F5A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pic>
        <p:nvPicPr>
          <p:cNvPr id="11" name="Picture Laptop" descr="laptop">
            <a:extLst>
              <a:ext uri="{FF2B5EF4-FFF2-40B4-BE49-F238E27FC236}">
                <a16:creationId xmlns:a16="http://schemas.microsoft.com/office/drawing/2014/main" id="{40461C09-998F-6F47-8B72-D1419B84D8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86" y="1161714"/>
            <a:ext cx="7058587" cy="4637492"/>
          </a:xfrm>
          <a:prstGeom prst="rect">
            <a:avLst/>
          </a:prstGeom>
        </p:spPr>
      </p:pic>
      <p:sp>
        <p:nvSpPr>
          <p:cNvPr id="6" name="Picture Left Column">
            <a:extLst>
              <a:ext uri="{FF2B5EF4-FFF2-40B4-BE49-F238E27FC236}">
                <a16:creationId xmlns:a16="http://schemas.microsoft.com/office/drawing/2014/main" id="{C8739427-217B-3D40-8D3D-9EA022FC68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0922" y="1795870"/>
            <a:ext cx="5185078" cy="32507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Title Right Column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0" y="1536192"/>
            <a:ext cx="5029200" cy="730607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>
              <a:lnSpc>
                <a:spcPct val="100000"/>
              </a:lnSpc>
              <a:buNone/>
              <a:tabLst/>
              <a:defRPr sz="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Right Column">
            <a:extLst>
              <a:ext uri="{FF2B5EF4-FFF2-40B4-BE49-F238E27FC236}">
                <a16:creationId xmlns:a16="http://schemas.microsoft.com/office/drawing/2014/main" id="{DE96ED59-E02E-224D-8359-0E2910FFB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0" y="2201998"/>
            <a:ext cx="5029200" cy="284466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2pPr>
            <a:lvl3pPr marL="12573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Footer Curves" descr="decorative element">
            <a:extLst>
              <a:ext uri="{FF2B5EF4-FFF2-40B4-BE49-F238E27FC236}">
                <a16:creationId xmlns:a16="http://schemas.microsoft.com/office/drawing/2014/main" id="{0718DA72-3E0C-C24F-9594-4AA509D59EED}"/>
              </a:ext>
            </a:extLst>
          </p:cNvPr>
          <p:cNvGrpSpPr/>
          <p:nvPr/>
        </p:nvGrpSpPr>
        <p:grpSpPr>
          <a:xfrm>
            <a:off x="0" y="5642915"/>
            <a:ext cx="12188952" cy="1215085"/>
            <a:chOff x="0" y="5642915"/>
            <a:chExt cx="12188952" cy="1215085"/>
          </a:xfrm>
        </p:grpSpPr>
        <p:sp>
          <p:nvSpPr>
            <p:cNvPr id="15" name="Footer Curve Orange" descr="decorative element">
              <a:extLst>
                <a:ext uri="{FF2B5EF4-FFF2-40B4-BE49-F238E27FC236}">
                  <a16:creationId xmlns:a16="http://schemas.microsoft.com/office/drawing/2014/main" id="{FDF795B3-4DB9-734B-9DD9-92DAB137E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642915"/>
              <a:ext cx="12188952" cy="1215085"/>
            </a:xfrm>
            <a:custGeom>
              <a:avLst/>
              <a:gdLst>
                <a:gd name="connsiteX0" fmla="*/ 0 w 9144000"/>
                <a:gd name="connsiteY0" fmla="*/ 225298 h 911542"/>
                <a:gd name="connsiteX1" fmla="*/ 9144000 w 9144000"/>
                <a:gd name="connsiteY1" fmla="*/ -444 h 911542"/>
                <a:gd name="connsiteX2" fmla="*/ 9144000 w 9144000"/>
                <a:gd name="connsiteY2" fmla="*/ 911098 h 911542"/>
                <a:gd name="connsiteX3" fmla="*/ 0 w 9144000"/>
                <a:gd name="connsiteY3" fmla="*/ 911098 h 91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911542">
                  <a:moveTo>
                    <a:pt x="0" y="225298"/>
                  </a:moveTo>
                  <a:cubicBezTo>
                    <a:pt x="3565303" y="-324866"/>
                    <a:pt x="4984719" y="932339"/>
                    <a:pt x="9144000" y="-444"/>
                  </a:cubicBezTo>
                  <a:lnTo>
                    <a:pt x="9144000" y="911098"/>
                  </a:lnTo>
                  <a:lnTo>
                    <a:pt x="0" y="911098"/>
                  </a:lnTo>
                  <a:close/>
                </a:path>
              </a:pathLst>
            </a:custGeom>
            <a:solidFill>
              <a:srgbClr val="BA5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oter Curve Blue" descr="decorative element">
              <a:extLst>
                <a:ext uri="{FF2B5EF4-FFF2-40B4-BE49-F238E27FC236}">
                  <a16:creationId xmlns:a16="http://schemas.microsoft.com/office/drawing/2014/main" id="{41C8105C-F242-CA47-83B9-70157221C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038578"/>
              <a:ext cx="12188952" cy="819422"/>
            </a:xfrm>
            <a:custGeom>
              <a:avLst/>
              <a:gdLst>
                <a:gd name="connsiteX0" fmla="*/ 9144000 w 9144000"/>
                <a:gd name="connsiteY0" fmla="*/ 63540 h 614720"/>
                <a:gd name="connsiteX1" fmla="*/ 0 w 9144000"/>
                <a:gd name="connsiteY1" fmla="*/ 194128 h 614720"/>
                <a:gd name="connsiteX2" fmla="*/ 0 w 9144000"/>
                <a:gd name="connsiteY2" fmla="*/ 614276 h 614720"/>
                <a:gd name="connsiteX3" fmla="*/ 9144000 w 9144000"/>
                <a:gd name="connsiteY3" fmla="*/ 614276 h 61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14720">
                  <a:moveTo>
                    <a:pt x="9144000" y="63540"/>
                  </a:moveTo>
                  <a:cubicBezTo>
                    <a:pt x="5522500" y="662377"/>
                    <a:pt x="3261360" y="-417186"/>
                    <a:pt x="0" y="194128"/>
                  </a:cubicBezTo>
                  <a:lnTo>
                    <a:pt x="0" y="614276"/>
                  </a:lnTo>
                  <a:lnTo>
                    <a:pt x="9144000" y="614276"/>
                  </a:lnTo>
                  <a:close/>
                </a:path>
              </a:pathLst>
            </a:custGeom>
            <a:solidFill>
              <a:srgbClr val="005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W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Curve" descr="decorative element">
            <a:extLst>
              <a:ext uri="{FF2B5EF4-FFF2-40B4-BE49-F238E27FC236}">
                <a16:creationId xmlns:a16="http://schemas.microsoft.com/office/drawing/2014/main" id="{26888A1D-7AC1-AD45-8168-7A0D5668F5A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pic>
        <p:nvPicPr>
          <p:cNvPr id="11" name="Picture Laptop" descr="laptop">
            <a:extLst>
              <a:ext uri="{FF2B5EF4-FFF2-40B4-BE49-F238E27FC236}">
                <a16:creationId xmlns:a16="http://schemas.microsoft.com/office/drawing/2014/main" id="{40461C09-998F-6F47-8B72-D1419B84D8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67" y="2169764"/>
            <a:ext cx="5362787" cy="3523351"/>
          </a:xfrm>
          <a:prstGeom prst="rect">
            <a:avLst/>
          </a:prstGeom>
        </p:spPr>
      </p:pic>
      <p:sp>
        <p:nvSpPr>
          <p:cNvPr id="6" name="Picture Left Column">
            <a:extLst>
              <a:ext uri="{FF2B5EF4-FFF2-40B4-BE49-F238E27FC236}">
                <a16:creationId xmlns:a16="http://schemas.microsoft.com/office/drawing/2014/main" id="{C8739427-217B-3D40-8D3D-9EA022FC68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7741" y="2708038"/>
            <a:ext cx="3749040" cy="231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Title Right Column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617" y="2327509"/>
            <a:ext cx="5900135" cy="543040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>
              <a:lnSpc>
                <a:spcPct val="100000"/>
              </a:lnSpc>
              <a:buNone/>
              <a:tabLst/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Right Column">
            <a:extLst>
              <a:ext uri="{FF2B5EF4-FFF2-40B4-BE49-F238E27FC236}">
                <a16:creationId xmlns:a16="http://schemas.microsoft.com/office/drawing/2014/main" id="{DE96ED59-E02E-224D-8359-0E2910FFB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3654" y="3028294"/>
            <a:ext cx="5877098" cy="249865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2pPr>
            <a:lvl3pPr marL="12573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Footer Curves" descr="decorative element">
            <a:extLst>
              <a:ext uri="{FF2B5EF4-FFF2-40B4-BE49-F238E27FC236}">
                <a16:creationId xmlns:a16="http://schemas.microsoft.com/office/drawing/2014/main" id="{0718DA72-3E0C-C24F-9594-4AA509D59EED}"/>
              </a:ext>
            </a:extLst>
          </p:cNvPr>
          <p:cNvGrpSpPr/>
          <p:nvPr/>
        </p:nvGrpSpPr>
        <p:grpSpPr>
          <a:xfrm>
            <a:off x="0" y="5642915"/>
            <a:ext cx="12188952" cy="1215085"/>
            <a:chOff x="0" y="5642915"/>
            <a:chExt cx="12188952" cy="1215085"/>
          </a:xfrm>
        </p:grpSpPr>
        <p:sp>
          <p:nvSpPr>
            <p:cNvPr id="15" name="Footer Curve Orange" descr="decorative element">
              <a:extLst>
                <a:ext uri="{FF2B5EF4-FFF2-40B4-BE49-F238E27FC236}">
                  <a16:creationId xmlns:a16="http://schemas.microsoft.com/office/drawing/2014/main" id="{FDF795B3-4DB9-734B-9DD9-92DAB137E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642915"/>
              <a:ext cx="12188952" cy="1215085"/>
            </a:xfrm>
            <a:custGeom>
              <a:avLst/>
              <a:gdLst>
                <a:gd name="connsiteX0" fmla="*/ 0 w 9144000"/>
                <a:gd name="connsiteY0" fmla="*/ 225298 h 911542"/>
                <a:gd name="connsiteX1" fmla="*/ 9144000 w 9144000"/>
                <a:gd name="connsiteY1" fmla="*/ -444 h 911542"/>
                <a:gd name="connsiteX2" fmla="*/ 9144000 w 9144000"/>
                <a:gd name="connsiteY2" fmla="*/ 911098 h 911542"/>
                <a:gd name="connsiteX3" fmla="*/ 0 w 9144000"/>
                <a:gd name="connsiteY3" fmla="*/ 911098 h 91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911542">
                  <a:moveTo>
                    <a:pt x="0" y="225298"/>
                  </a:moveTo>
                  <a:cubicBezTo>
                    <a:pt x="3565303" y="-324866"/>
                    <a:pt x="4984719" y="932339"/>
                    <a:pt x="9144000" y="-444"/>
                  </a:cubicBezTo>
                  <a:lnTo>
                    <a:pt x="9144000" y="911098"/>
                  </a:lnTo>
                  <a:lnTo>
                    <a:pt x="0" y="911098"/>
                  </a:lnTo>
                  <a:close/>
                </a:path>
              </a:pathLst>
            </a:custGeom>
            <a:solidFill>
              <a:srgbClr val="BA5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oter Curve Blue" descr="decorative element">
              <a:extLst>
                <a:ext uri="{FF2B5EF4-FFF2-40B4-BE49-F238E27FC236}">
                  <a16:creationId xmlns:a16="http://schemas.microsoft.com/office/drawing/2014/main" id="{41C8105C-F242-CA47-83B9-70157221C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038578"/>
              <a:ext cx="12188952" cy="819422"/>
            </a:xfrm>
            <a:custGeom>
              <a:avLst/>
              <a:gdLst>
                <a:gd name="connsiteX0" fmla="*/ 9144000 w 9144000"/>
                <a:gd name="connsiteY0" fmla="*/ 63540 h 614720"/>
                <a:gd name="connsiteX1" fmla="*/ 0 w 9144000"/>
                <a:gd name="connsiteY1" fmla="*/ 194128 h 614720"/>
                <a:gd name="connsiteX2" fmla="*/ 0 w 9144000"/>
                <a:gd name="connsiteY2" fmla="*/ 614276 h 614720"/>
                <a:gd name="connsiteX3" fmla="*/ 9144000 w 9144000"/>
                <a:gd name="connsiteY3" fmla="*/ 614276 h 61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14720">
                  <a:moveTo>
                    <a:pt x="9144000" y="63540"/>
                  </a:moveTo>
                  <a:cubicBezTo>
                    <a:pt x="5522500" y="662377"/>
                    <a:pt x="3261360" y="-417186"/>
                    <a:pt x="0" y="194128"/>
                  </a:cubicBezTo>
                  <a:lnTo>
                    <a:pt x="0" y="614276"/>
                  </a:lnTo>
                  <a:lnTo>
                    <a:pt x="9144000" y="614276"/>
                  </a:lnTo>
                  <a:close/>
                </a:path>
              </a:pathLst>
            </a:custGeom>
            <a:solidFill>
              <a:srgbClr val="005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Left Column">
            <a:extLst>
              <a:ext uri="{FF2B5EF4-FFF2-40B4-BE49-F238E27FC236}">
                <a16:creationId xmlns:a16="http://schemas.microsoft.com/office/drawing/2014/main" id="{AB315CF1-1F77-4F75-B8C7-0E7071DFD0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515" y="1274493"/>
            <a:ext cx="11032237" cy="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3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Wide Header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3DE128D5-470D-F843-AFE0-A5EECA67F9CA}"/>
              </a:ext>
            </a:extLst>
          </p:cNvPr>
          <p:cNvSpPr/>
          <p:nvPr/>
        </p:nvSpPr>
        <p:spPr>
          <a:xfrm>
            <a:off x="0" y="-1"/>
            <a:ext cx="12191997" cy="2291305"/>
          </a:xfrm>
          <a:custGeom>
            <a:avLst/>
            <a:gdLst>
              <a:gd name="connsiteX0" fmla="*/ 12191997 w 12191997"/>
              <a:gd name="connsiteY0" fmla="*/ 2138231 h 2291305"/>
              <a:gd name="connsiteX1" fmla="*/ 0 w 12191997"/>
              <a:gd name="connsiteY1" fmla="*/ 2142904 h 2291305"/>
              <a:gd name="connsiteX2" fmla="*/ 0 w 12191997"/>
              <a:gd name="connsiteY2" fmla="*/ 0 h 2291305"/>
              <a:gd name="connsiteX3" fmla="*/ 12191997 w 12191997"/>
              <a:gd name="connsiteY3" fmla="*/ 0 h 229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2291305">
                <a:moveTo>
                  <a:pt x="12191997" y="2138231"/>
                </a:moveTo>
                <a:cubicBezTo>
                  <a:pt x="7315198" y="2603009"/>
                  <a:pt x="5211317" y="1831326"/>
                  <a:pt x="0" y="2142904"/>
                </a:cubicBezTo>
                <a:lnTo>
                  <a:pt x="0" y="0"/>
                </a:lnTo>
                <a:lnTo>
                  <a:pt x="12191997" y="0"/>
                </a:lnTo>
                <a:close/>
              </a:path>
            </a:pathLst>
          </a:custGeom>
          <a:solidFill>
            <a:schemeClr val="tx1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800" b="1" i="0">
                <a:solidFill>
                  <a:schemeClr val="bg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Header">
            <a:extLst>
              <a:ext uri="{FF2B5EF4-FFF2-40B4-BE49-F238E27FC236}">
                <a16:creationId xmlns:a16="http://schemas.microsoft.com/office/drawing/2014/main" id="{E984C730-FA04-8D45-8E8D-E5351D542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E9247A90-3F04-9441-B401-85D8CBFD1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A1B7070-BA76-6540-80F6-D80E8587F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Wide Header Big A +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3DE128D5-470D-F843-AFE0-A5EECA67F9CA}"/>
              </a:ext>
            </a:extLst>
          </p:cNvPr>
          <p:cNvSpPr/>
          <p:nvPr/>
        </p:nvSpPr>
        <p:spPr>
          <a:xfrm>
            <a:off x="0" y="-1"/>
            <a:ext cx="12191997" cy="2291305"/>
          </a:xfrm>
          <a:custGeom>
            <a:avLst/>
            <a:gdLst>
              <a:gd name="connsiteX0" fmla="*/ 12191997 w 12191997"/>
              <a:gd name="connsiteY0" fmla="*/ 2138231 h 2291305"/>
              <a:gd name="connsiteX1" fmla="*/ 0 w 12191997"/>
              <a:gd name="connsiteY1" fmla="*/ 2142904 h 2291305"/>
              <a:gd name="connsiteX2" fmla="*/ 0 w 12191997"/>
              <a:gd name="connsiteY2" fmla="*/ 0 h 2291305"/>
              <a:gd name="connsiteX3" fmla="*/ 12191997 w 12191997"/>
              <a:gd name="connsiteY3" fmla="*/ 0 h 229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2291305">
                <a:moveTo>
                  <a:pt x="12191997" y="2138231"/>
                </a:moveTo>
                <a:cubicBezTo>
                  <a:pt x="7315198" y="2603009"/>
                  <a:pt x="5211317" y="1831326"/>
                  <a:pt x="0" y="2142904"/>
                </a:cubicBezTo>
                <a:lnTo>
                  <a:pt x="0" y="0"/>
                </a:lnTo>
                <a:lnTo>
                  <a:pt x="12191997" y="0"/>
                </a:lnTo>
                <a:close/>
              </a:path>
            </a:pathLst>
          </a:custGeom>
          <a:solidFill>
            <a:srgbClr val="005587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505050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800" b="1" i="0">
                <a:solidFill>
                  <a:schemeClr val="bg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Header Text Block">
            <a:extLst>
              <a:ext uri="{FF2B5EF4-FFF2-40B4-BE49-F238E27FC236}">
                <a16:creationId xmlns:a16="http://schemas.microsoft.com/office/drawing/2014/main" id="{A8CF04ED-B196-9048-8E99-53EBB99E61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1504" y="182880"/>
            <a:ext cx="5989320" cy="18065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lnSpc>
                <a:spcPct val="100000"/>
              </a:lnSpc>
              <a:spcAft>
                <a:spcPts val="1200"/>
              </a:spcAft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A" descr="decorative element">
            <a:extLst>
              <a:ext uri="{FF2B5EF4-FFF2-40B4-BE49-F238E27FC236}">
                <a16:creationId xmlns:a16="http://schemas.microsoft.com/office/drawing/2014/main" id="{1C114C51-2D14-EC43-A794-6D5259B93D8C}"/>
              </a:ext>
            </a:extLst>
          </p:cNvPr>
          <p:cNvSpPr/>
          <p:nvPr/>
        </p:nvSpPr>
        <p:spPr>
          <a:xfrm>
            <a:off x="409498" y="2563574"/>
            <a:ext cx="1259840" cy="1259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5000" b="1"/>
              <a:t>A</a:t>
            </a:r>
          </a:p>
        </p:txBody>
      </p:sp>
      <p:sp>
        <p:nvSpPr>
          <p:cNvPr id="11" name="Text Left Column">
            <a:extLst>
              <a:ext uri="{FF2B5EF4-FFF2-40B4-BE49-F238E27FC236}">
                <a16:creationId xmlns:a16="http://schemas.microsoft.com/office/drawing/2014/main" id="{5FC68811-7ECE-5049-8F20-FB13F0CF3C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7612" y="2560320"/>
            <a:ext cx="4297680" cy="3375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" descr="decorative element">
            <a:extLst>
              <a:ext uri="{FF2B5EF4-FFF2-40B4-BE49-F238E27FC236}">
                <a16:creationId xmlns:a16="http://schemas.microsoft.com/office/drawing/2014/main" id="{B0E58162-3681-F04E-AEE2-2C1DB78590A3}"/>
              </a:ext>
            </a:extLst>
          </p:cNvPr>
          <p:cNvSpPr/>
          <p:nvPr/>
        </p:nvSpPr>
        <p:spPr>
          <a:xfrm>
            <a:off x="6090921" y="2563574"/>
            <a:ext cx="1259840" cy="1259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5000" b="1"/>
              <a:t>B</a:t>
            </a:r>
          </a:p>
        </p:txBody>
      </p:sp>
      <p:sp>
        <p:nvSpPr>
          <p:cNvPr id="14" name="Text Right Column">
            <a:extLst>
              <a:ext uri="{FF2B5EF4-FFF2-40B4-BE49-F238E27FC236}">
                <a16:creationId xmlns:a16="http://schemas.microsoft.com/office/drawing/2014/main" id="{68032FC4-FE4F-0F45-8D06-152B5C9A38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43799" y="2560320"/>
            <a:ext cx="4297680" cy="33750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eader">
            <a:extLst>
              <a:ext uri="{FF2B5EF4-FFF2-40B4-BE49-F238E27FC236}">
                <a16:creationId xmlns:a16="http://schemas.microsoft.com/office/drawing/2014/main" id="{E984C730-FA04-8D45-8E8D-E5351D542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E9247A90-3F04-9441-B401-85D8CBFD1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A1B7070-BA76-6540-80F6-D80E8587F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Wide Head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3DE128D5-470D-F843-AFE0-A5EECA67F9CA}"/>
              </a:ext>
            </a:extLst>
          </p:cNvPr>
          <p:cNvSpPr/>
          <p:nvPr/>
        </p:nvSpPr>
        <p:spPr>
          <a:xfrm>
            <a:off x="0" y="-1"/>
            <a:ext cx="12191997" cy="2291305"/>
          </a:xfrm>
          <a:custGeom>
            <a:avLst/>
            <a:gdLst>
              <a:gd name="connsiteX0" fmla="*/ 12191997 w 12191997"/>
              <a:gd name="connsiteY0" fmla="*/ 2138231 h 2291305"/>
              <a:gd name="connsiteX1" fmla="*/ 0 w 12191997"/>
              <a:gd name="connsiteY1" fmla="*/ 2142904 h 2291305"/>
              <a:gd name="connsiteX2" fmla="*/ 0 w 12191997"/>
              <a:gd name="connsiteY2" fmla="*/ 0 h 2291305"/>
              <a:gd name="connsiteX3" fmla="*/ 12191997 w 12191997"/>
              <a:gd name="connsiteY3" fmla="*/ 0 h 229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2291305">
                <a:moveTo>
                  <a:pt x="12191997" y="2138231"/>
                </a:moveTo>
                <a:cubicBezTo>
                  <a:pt x="7315198" y="2603009"/>
                  <a:pt x="5211317" y="1831326"/>
                  <a:pt x="0" y="2142904"/>
                </a:cubicBezTo>
                <a:lnTo>
                  <a:pt x="0" y="0"/>
                </a:lnTo>
                <a:lnTo>
                  <a:pt x="12191997" y="0"/>
                </a:lnTo>
                <a:close/>
              </a:path>
            </a:pathLst>
          </a:custGeom>
          <a:solidFill>
            <a:srgbClr val="005587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800" b="1" i="0">
                <a:solidFill>
                  <a:schemeClr val="bg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Laptop" descr="laptop">
            <a:extLst>
              <a:ext uri="{FF2B5EF4-FFF2-40B4-BE49-F238E27FC236}">
                <a16:creationId xmlns:a16="http://schemas.microsoft.com/office/drawing/2014/main" id="{24497EAF-7A63-8B4E-B013-E74406B4BA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86" y="2020273"/>
            <a:ext cx="7058587" cy="4637492"/>
          </a:xfrm>
          <a:prstGeom prst="rect">
            <a:avLst/>
          </a:prstGeom>
        </p:spPr>
      </p:pic>
      <p:sp>
        <p:nvSpPr>
          <p:cNvPr id="8" name="Picture Left Column">
            <a:extLst>
              <a:ext uri="{FF2B5EF4-FFF2-40B4-BE49-F238E27FC236}">
                <a16:creationId xmlns:a16="http://schemas.microsoft.com/office/drawing/2014/main" id="{35BEE5C0-5ABC-744B-96E7-0CCA5101A1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0922" y="2654429"/>
            <a:ext cx="5185078" cy="32507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Video Icon" descr="Video icon&#10;">
            <a:hlinkClick r:id="rId3"/>
            <a:extLst>
              <a:ext uri="{FF2B5EF4-FFF2-40B4-BE49-F238E27FC236}">
                <a16:creationId xmlns:a16="http://schemas.microsoft.com/office/drawing/2014/main" id="{53109C78-E06D-1C43-B89F-C0FEF0AD07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136" y="3398877"/>
            <a:ext cx="1591056" cy="1591056"/>
          </a:xfrm>
          <a:prstGeom prst="rect">
            <a:avLst/>
          </a:prstGeom>
        </p:spPr>
      </p:pic>
      <p:sp>
        <p:nvSpPr>
          <p:cNvPr id="13" name="Header">
            <a:extLst>
              <a:ext uri="{FF2B5EF4-FFF2-40B4-BE49-F238E27FC236}">
                <a16:creationId xmlns:a16="http://schemas.microsoft.com/office/drawing/2014/main" id="{E984C730-FA04-8D45-8E8D-E5351D542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E9247A90-3F04-9441-B401-85D8CBFD1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A1B7070-BA76-6540-80F6-D80E8587F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MW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Fill" title="decorative shape">
            <a:extLst>
              <a:ext uri="{FF2B5EF4-FFF2-40B4-BE49-F238E27FC236}">
                <a16:creationId xmlns:a16="http://schemas.microsoft.com/office/drawing/2014/main" id="{0FF2E876-D78B-B842-956C-E41AE1D0F7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5243712"/>
            <a:ext cx="6096000" cy="1614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A039F1E-3940-564E-89F5-7114225A86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320" y="5367530"/>
            <a:ext cx="5669280" cy="612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tabLst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0" indent="0">
              <a:buNone/>
              <a:tabLst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0" indent="0">
              <a:buNone/>
              <a:tabLst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4pPr>
            <a:lvl5pPr marL="0" indent="0">
              <a:buNone/>
              <a:tabLst/>
              <a:defRPr sz="1600">
                <a:solidFill>
                  <a:schemeClr val="bg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D1331944-3439-A547-BB23-662F7D4666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319" y="5980177"/>
            <a:ext cx="5669280" cy="38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2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600" kern="1200" dirty="0" smtClean="0">
                <a:solidFill>
                  <a:schemeClr val="tx2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1600" kern="1200" dirty="0" smtClean="0">
                <a:solidFill>
                  <a:schemeClr val="tx2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1600" kern="1200" dirty="0" smtClean="0">
                <a:solidFill>
                  <a:schemeClr val="tx2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1600" kern="1200" dirty="0">
                <a:solidFill>
                  <a:schemeClr val="tx2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Left Colum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9048" cy="5243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Quotation Mark Open">
            <a:extLst>
              <a:ext uri="{FF2B5EF4-FFF2-40B4-BE49-F238E27FC236}">
                <a16:creationId xmlns:a16="http://schemas.microsoft.com/office/drawing/2014/main" id="{38C6B05F-E57A-8141-93C9-2C3B74D11BE2}"/>
              </a:ext>
            </a:extLst>
          </p:cNvPr>
          <p:cNvSpPr txBox="1"/>
          <p:nvPr/>
        </p:nvSpPr>
        <p:spPr>
          <a:xfrm>
            <a:off x="6176722" y="211611"/>
            <a:ext cx="9428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>
                <a:solidFill>
                  <a:srgbClr val="BA5826"/>
                </a:solidFill>
              </a:rPr>
              <a:t>“</a:t>
            </a:r>
          </a:p>
        </p:txBody>
      </p:sp>
      <p:sp>
        <p:nvSpPr>
          <p:cNvPr id="4" name="Quote">
            <a:extLst>
              <a:ext uri="{FF2B5EF4-FFF2-40B4-BE49-F238E27FC236}">
                <a16:creationId xmlns:a16="http://schemas.microsoft.com/office/drawing/2014/main" id="{B4B28DBB-02CE-A04E-B2B1-7A92ECEC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40" y="841248"/>
            <a:ext cx="4791456" cy="48920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Quotation Mark Close">
            <a:extLst>
              <a:ext uri="{FF2B5EF4-FFF2-40B4-BE49-F238E27FC236}">
                <a16:creationId xmlns:a16="http://schemas.microsoft.com/office/drawing/2014/main" id="{6490C3D6-9B6E-5B4D-AEE4-5E17199A36F1}"/>
              </a:ext>
            </a:extLst>
          </p:cNvPr>
          <p:cNvSpPr txBox="1"/>
          <p:nvPr/>
        </p:nvSpPr>
        <p:spPr>
          <a:xfrm rot="10800000">
            <a:off x="10962068" y="4147216"/>
            <a:ext cx="9428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>
                <a:solidFill>
                  <a:srgbClr val="BA5826"/>
                </a:solidFill>
              </a:rPr>
              <a:t>“</a:t>
            </a:r>
          </a:p>
        </p:txBody>
      </p:sp>
      <p:sp>
        <p:nvSpPr>
          <p:cNvPr id="6" name="Header">
            <a:extLst>
              <a:ext uri="{FF2B5EF4-FFF2-40B4-BE49-F238E27FC236}">
                <a16:creationId xmlns:a16="http://schemas.microsoft.com/office/drawing/2014/main" id="{0E051B9C-09AF-5A40-A449-712F9F634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6425" y="0"/>
            <a:ext cx="5427738" cy="36512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98F6CBEF-D812-DF47-AC6A-585C1D00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6425" y="6310312"/>
            <a:ext cx="470533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D00690DD-3B68-424C-B506-933DDAF8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F29449D8-3E52-704B-ABE8-0051CB2C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" y="167559"/>
            <a:ext cx="5533563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rgbClr val="005587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Left Column 1">
            <a:extLst>
              <a:ext uri="{FF2B5EF4-FFF2-40B4-BE49-F238E27FC236}">
                <a16:creationId xmlns:a16="http://schemas.microsoft.com/office/drawing/2014/main" id="{560BFDF8-E3DB-FB4D-A2A1-2759F139E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183" y="1523463"/>
            <a:ext cx="5332497" cy="868904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Email Icon" descr="Email icon">
            <a:extLst>
              <a:ext uri="{FF2B5EF4-FFF2-40B4-BE49-F238E27FC236}">
                <a16:creationId xmlns:a16="http://schemas.microsoft.com/office/drawing/2014/main" id="{0F6FA2C5-CF36-5D42-B5BF-89D86B9FA3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5" y="2635788"/>
            <a:ext cx="585458" cy="585458"/>
          </a:xfrm>
          <a:prstGeom prst="rect">
            <a:avLst/>
          </a:prstGeom>
        </p:spPr>
      </p:pic>
      <p:sp>
        <p:nvSpPr>
          <p:cNvPr id="22" name="Text Left Column 2">
            <a:extLst>
              <a:ext uri="{FF2B5EF4-FFF2-40B4-BE49-F238E27FC236}">
                <a16:creationId xmlns:a16="http://schemas.microsoft.com/office/drawing/2014/main" id="{598A63D7-F552-3949-B773-91148C4D66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8710" y="2825957"/>
            <a:ext cx="4463238" cy="3651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hone Icon" descr="Smartphone icon">
            <a:extLst>
              <a:ext uri="{FF2B5EF4-FFF2-40B4-BE49-F238E27FC236}">
                <a16:creationId xmlns:a16="http://schemas.microsoft.com/office/drawing/2014/main" id="{8A50E891-F840-7042-93E3-F6B41F74B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5" y="3378094"/>
            <a:ext cx="585458" cy="585458"/>
          </a:xfrm>
          <a:prstGeom prst="rect">
            <a:avLst/>
          </a:prstGeom>
        </p:spPr>
      </p:pic>
      <p:sp>
        <p:nvSpPr>
          <p:cNvPr id="23" name="Text Left Column 3">
            <a:extLst>
              <a:ext uri="{FF2B5EF4-FFF2-40B4-BE49-F238E27FC236}">
                <a16:creationId xmlns:a16="http://schemas.microsoft.com/office/drawing/2014/main" id="{59DDACD6-65D9-5F40-B443-56FAE05F6E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8710" y="3540330"/>
            <a:ext cx="4463238" cy="3651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World Icon" descr="Internet icon">
            <a:extLst>
              <a:ext uri="{FF2B5EF4-FFF2-40B4-BE49-F238E27FC236}">
                <a16:creationId xmlns:a16="http://schemas.microsoft.com/office/drawing/2014/main" id="{D693DB82-6920-7045-AA0C-DC1CF23951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5" y="4120400"/>
            <a:ext cx="585458" cy="585458"/>
          </a:xfrm>
          <a:prstGeom prst="rect">
            <a:avLst/>
          </a:prstGeom>
        </p:spPr>
      </p:pic>
      <p:sp>
        <p:nvSpPr>
          <p:cNvPr id="24" name="Text Left Column 4">
            <a:extLst>
              <a:ext uri="{FF2B5EF4-FFF2-40B4-BE49-F238E27FC236}">
                <a16:creationId xmlns:a16="http://schemas.microsoft.com/office/drawing/2014/main" id="{50FCAA72-3C6F-DD49-A521-A41A2E5795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8710" y="4254702"/>
            <a:ext cx="4463238" cy="3651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lor Fill" title="decorative color band">
            <a:extLst>
              <a:ext uri="{FF2B5EF4-FFF2-40B4-BE49-F238E27FC236}">
                <a16:creationId xmlns:a16="http://schemas.microsoft.com/office/drawing/2014/main" id="{61811AEB-BA92-3B49-B3AB-50E479EBAE49}"/>
              </a:ext>
            </a:extLst>
          </p:cNvPr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 Right Column">
            <a:extLst>
              <a:ext uri="{FF2B5EF4-FFF2-40B4-BE49-F238E27FC236}">
                <a16:creationId xmlns:a16="http://schemas.microsoft.com/office/drawing/2014/main" id="{38FBE52B-770D-4441-95AF-A2AA42177E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0601" y="834585"/>
            <a:ext cx="5516992" cy="1758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1800">
                <a:solidFill>
                  <a:schemeClr val="tx2"/>
                </a:solidFill>
              </a:defRPr>
            </a:lvl2pPr>
            <a:lvl3pPr marL="914400" indent="0" algn="ctr">
              <a:buNone/>
              <a:defRPr sz="1800">
                <a:solidFill>
                  <a:schemeClr val="tx2"/>
                </a:solidFill>
              </a:defRPr>
            </a:lvl3pPr>
            <a:lvl4pPr marL="1371600" indent="0" algn="ctr">
              <a:buNone/>
              <a:defRPr sz="1800">
                <a:solidFill>
                  <a:schemeClr val="tx2"/>
                </a:solidFill>
              </a:defRPr>
            </a:lvl4pPr>
            <a:lvl5pPr marL="1828800" indent="0" algn="ctr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Laptop" descr="laptop&#10;">
            <a:extLst>
              <a:ext uri="{FF2B5EF4-FFF2-40B4-BE49-F238E27FC236}">
                <a16:creationId xmlns:a16="http://schemas.microsoft.com/office/drawing/2014/main" id="{61348198-F6BD-E74D-86E7-A90395577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595" y="2592974"/>
            <a:ext cx="5221371" cy="3430441"/>
          </a:xfrm>
          <a:prstGeom prst="rect">
            <a:avLst/>
          </a:prstGeom>
        </p:spPr>
      </p:pic>
      <p:sp>
        <p:nvSpPr>
          <p:cNvPr id="13" name="Picture Right Column">
            <a:extLst>
              <a:ext uri="{FF2B5EF4-FFF2-40B4-BE49-F238E27FC236}">
                <a16:creationId xmlns:a16="http://schemas.microsoft.com/office/drawing/2014/main" id="{F906140B-FEF0-8249-85EB-21EC176DCF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84573" y="3069771"/>
            <a:ext cx="3841750" cy="23984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5" name="Logo" descr="Peer MentoringWorks logo">
            <a:extLst>
              <a:ext uri="{FF2B5EF4-FFF2-40B4-BE49-F238E27FC236}">
                <a16:creationId xmlns:a16="http://schemas.microsoft.com/office/drawing/2014/main" id="{23AFFD48-1E3A-3840-9F13-296E7D3569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5" y="5456031"/>
            <a:ext cx="2848139" cy="973475"/>
          </a:xfrm>
          <a:prstGeom prst="rect">
            <a:avLst/>
          </a:prstGeom>
        </p:spPr>
      </p:pic>
      <p:sp>
        <p:nvSpPr>
          <p:cNvPr id="5" name="Header">
            <a:extLst>
              <a:ext uri="{FF2B5EF4-FFF2-40B4-BE49-F238E27FC236}">
                <a16:creationId xmlns:a16="http://schemas.microsoft.com/office/drawing/2014/main" id="{569472BA-3AC6-D34E-94C1-ACF9A2836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55335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942A669-61CF-4B42-94ED-A5DC6A48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1" y="6310312"/>
            <a:ext cx="5533562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E4E1A2-6E74-414A-81CE-A838CE985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Image" descr="Image of a group of people in front of a board in an office setting">
            <a:extLst>
              <a:ext uri="{FF2B5EF4-FFF2-40B4-BE49-F238E27FC236}">
                <a16:creationId xmlns:a16="http://schemas.microsoft.com/office/drawing/2014/main" id="{0267410D-A152-8144-A6EF-1FFFAFE53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3"/>
                    </a14:imgEffect>
                    <a14:imgEffect>
                      <a14:brightnessContrast bright="-37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E42F14E-A739-8049-BEEA-D8787BD33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488" y="2852928"/>
            <a:ext cx="5760720" cy="1005840"/>
          </a:xfrm>
        </p:spPr>
        <p:txBody>
          <a:bodyPr anchor="t" anchorCtr="0">
            <a:normAutofit/>
          </a:bodyPr>
          <a:lstStyle>
            <a:lvl1pPr>
              <a:defRPr sz="5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Horizontal Line" title="decorative line">
            <a:extLst>
              <a:ext uri="{FF2B5EF4-FFF2-40B4-BE49-F238E27FC236}">
                <a16:creationId xmlns:a16="http://schemas.microsoft.com/office/drawing/2014/main" id="{2FFEE073-97B7-6F41-AA37-89EF684FD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5150" y="3759717"/>
            <a:ext cx="4298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 descr="Peer MentroingWorks Logo">
            <a:extLst>
              <a:ext uri="{FF2B5EF4-FFF2-40B4-BE49-F238E27FC236}">
                <a16:creationId xmlns:a16="http://schemas.microsoft.com/office/drawing/2014/main" id="{9CE8722D-EE04-4C40-8673-B4C2F386A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339" y="5370350"/>
            <a:ext cx="2687939" cy="1107161"/>
          </a:xfrm>
          <a:prstGeom prst="rect">
            <a:avLst/>
          </a:prstGeom>
        </p:spPr>
      </p:pic>
      <p:sp>
        <p:nvSpPr>
          <p:cNvPr id="5" name="Header">
            <a:extLst>
              <a:ext uri="{FF2B5EF4-FFF2-40B4-BE49-F238E27FC236}">
                <a16:creationId xmlns:a16="http://schemas.microsoft.com/office/drawing/2014/main" id="{569472BA-3AC6-D34E-94C1-ACF9A2836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2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942A669-61CF-4B42-94ED-A5DC6A48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1" y="6310312"/>
            <a:ext cx="10751642" cy="365125"/>
          </a:xfrm>
        </p:spPr>
        <p:txBody>
          <a:bodyPr lIns="9144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E4E1A2-6E74-414A-81CE-A838CE985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68444" y="6310312"/>
            <a:ext cx="79571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MW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 Image" descr="A group of people sitting at a conference table">
            <a:extLst>
              <a:ext uri="{FF2B5EF4-FFF2-40B4-BE49-F238E27FC236}">
                <a16:creationId xmlns:a16="http://schemas.microsoft.com/office/drawing/2014/main" id="{47FE2051-3C15-3E45-B75F-D0A151516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3" name="Color Fill" title="decorative color band">
            <a:extLst>
              <a:ext uri="{FF2B5EF4-FFF2-40B4-BE49-F238E27FC236}">
                <a16:creationId xmlns:a16="http://schemas.microsoft.com/office/drawing/2014/main" id="{15BA013D-69A3-AD47-B187-55D5F21B7F60}"/>
              </a:ext>
            </a:extLst>
          </p:cNvPr>
          <p:cNvSpPr/>
          <p:nvPr userDrawn="1"/>
        </p:nvSpPr>
        <p:spPr>
          <a:xfrm>
            <a:off x="6019800" y="0"/>
            <a:ext cx="6172201" cy="68580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353" y="275294"/>
            <a:ext cx="5357084" cy="10149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400" b="1" i="0">
                <a:solidFill>
                  <a:schemeClr val="bg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eader">
            <a:extLst>
              <a:ext uri="{FF2B5EF4-FFF2-40B4-BE49-F238E27FC236}">
                <a16:creationId xmlns:a16="http://schemas.microsoft.com/office/drawing/2014/main" id="{A25A1B05-24F8-7340-941C-0AE11061A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5533564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6691A8B-BEB2-6648-9BF2-0B924C5E0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8596" y="6311995"/>
            <a:ext cx="5267894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D47D499-D3FE-3F44-A279-FF72DC8D9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02947" y="6355228"/>
            <a:ext cx="722398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Logo" descr="Peer MentoringWorks logo">
            <a:extLst>
              <a:ext uri="{FF2B5EF4-FFF2-40B4-BE49-F238E27FC236}">
                <a16:creationId xmlns:a16="http://schemas.microsoft.com/office/drawing/2014/main" id="{FF8610AD-0ED7-4933-BDD2-5B80728A5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7582" y="4584009"/>
            <a:ext cx="1901108" cy="19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M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Image" descr="Image of a group of people in front of a board in an office setting">
            <a:extLst>
              <a:ext uri="{FF2B5EF4-FFF2-40B4-BE49-F238E27FC236}">
                <a16:creationId xmlns:a16="http://schemas.microsoft.com/office/drawing/2014/main" id="{0267410D-A152-8144-A6EF-1FFFAFE5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3"/>
                    </a14:imgEffect>
                    <a14:imgEffect>
                      <a14:brightnessContrast bright="-37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E42F14E-A739-8049-BEEA-D8787BD33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883" y="1547501"/>
            <a:ext cx="5760720" cy="1005840"/>
          </a:xfrm>
        </p:spPr>
        <p:txBody>
          <a:bodyPr anchor="t" anchorCtr="0">
            <a:normAutofit/>
          </a:bodyPr>
          <a:lstStyle>
            <a:lvl1pPr>
              <a:defRPr sz="5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Logo" descr="Peer MentroingWorks Logo">
            <a:extLst>
              <a:ext uri="{FF2B5EF4-FFF2-40B4-BE49-F238E27FC236}">
                <a16:creationId xmlns:a16="http://schemas.microsoft.com/office/drawing/2014/main" id="{9CE8722D-EE04-4C40-8673-B4C2F386A8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339" y="5370350"/>
            <a:ext cx="2687939" cy="1107161"/>
          </a:xfrm>
          <a:prstGeom prst="rect">
            <a:avLst/>
          </a:prstGeom>
        </p:spPr>
      </p:pic>
      <p:sp>
        <p:nvSpPr>
          <p:cNvPr id="5" name="Header">
            <a:extLst>
              <a:ext uri="{FF2B5EF4-FFF2-40B4-BE49-F238E27FC236}">
                <a16:creationId xmlns:a16="http://schemas.microsoft.com/office/drawing/2014/main" id="{569472BA-3AC6-D34E-94C1-ACF9A2836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2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E4E1A2-6E74-414A-81CE-A838CE985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15A62F93-570E-0B4C-8C1B-8913DC03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" y="167559"/>
            <a:ext cx="11705763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Header">
            <a:extLst>
              <a:ext uri="{FF2B5EF4-FFF2-40B4-BE49-F238E27FC236}">
                <a16:creationId xmlns:a16="http://schemas.microsoft.com/office/drawing/2014/main" id="{569472BA-3AC6-D34E-94C1-ACF9A2836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" y="0"/>
            <a:ext cx="11705763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942A669-61CF-4B42-94ED-A5DC6A48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1" y="6310312"/>
            <a:ext cx="10983364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E4E1A2-6E74-414A-81CE-A838CE985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98908F-C7B9-E643-BD70-758565B75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5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8400" y="167559"/>
            <a:ext cx="11649600" cy="835200"/>
          </a:xfr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600" b="1" i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able, knife&#10;&#10;Description automatically generated">
            <a:extLst>
              <a:ext uri="{FF2B5EF4-FFF2-40B4-BE49-F238E27FC236}">
                <a16:creationId xmlns:a16="http://schemas.microsoft.com/office/drawing/2014/main" id="{5B194068-14EE-AA46-A2E9-ABDB6D7AF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2759"/>
            <a:ext cx="12192000" cy="1135641"/>
          </a:xfrm>
          <a:prstGeom prst="rect">
            <a:avLst/>
          </a:prstGeom>
        </p:spPr>
      </p:pic>
      <p:pic>
        <p:nvPicPr>
          <p:cNvPr id="8" name="Picture 7" descr="Peer MentoringWorks logo mark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08" y="1458410"/>
            <a:ext cx="4966609" cy="4595149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230188" indent="-196850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  <a:lvl2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576263" indent="-19685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63C63A-B8BE-4E42-8B3F-BB3D9F70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72" y="6406815"/>
            <a:ext cx="475249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325563"/>
          </a:xfr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BB9423-9F3B-48AB-9AEB-1871B168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080" y="6406815"/>
            <a:ext cx="625642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 color band">
            <a:extLst>
              <a:ext uri="{FF2B5EF4-FFF2-40B4-BE49-F238E27FC236}">
                <a16:creationId xmlns:a16="http://schemas.microsoft.com/office/drawing/2014/main" id="{15BA013D-69A3-AD47-B187-55D5F21B7F60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673" y="2640512"/>
            <a:ext cx="5156616" cy="1014984"/>
          </a:xfrm>
        </p:spPr>
        <p:txBody>
          <a:bodyPr anchor="t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226611-86A1-41E2-AE1B-7927C714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968" y="6406815"/>
            <a:ext cx="679785" cy="3248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02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447C98-0AD7-1745-80EC-DBCF3FA9C3AC}"/>
              </a:ext>
            </a:extLst>
          </p:cNvPr>
          <p:cNvGrpSpPr/>
          <p:nvPr userDrawn="1"/>
        </p:nvGrpSpPr>
        <p:grpSpPr>
          <a:xfrm>
            <a:off x="-55880" y="0"/>
            <a:ext cx="12303760" cy="3210150"/>
            <a:chOff x="-55880" y="0"/>
            <a:chExt cx="12303760" cy="3210150"/>
          </a:xfrm>
        </p:grpSpPr>
        <p:sp>
          <p:nvSpPr>
            <p:cNvPr id="3" name="decorative band" title="decorative element">
              <a:extLst>
                <a:ext uri="{FF2B5EF4-FFF2-40B4-BE49-F238E27FC236}">
                  <a16:creationId xmlns:a16="http://schemas.microsoft.com/office/drawing/2014/main" id="{769E9983-4B1A-384B-A7F1-E77AB5456208}"/>
                </a:ext>
              </a:extLst>
            </p:cNvPr>
            <p:cNvSpPr/>
            <p:nvPr userDrawn="1"/>
          </p:nvSpPr>
          <p:spPr>
            <a:xfrm>
              <a:off x="0" y="0"/>
              <a:ext cx="12192000" cy="23619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" name="Picture 4" descr="A picture containing table, knife&#10;&#10;Description automatically generated">
              <a:extLst>
                <a:ext uri="{FF2B5EF4-FFF2-40B4-BE49-F238E27FC236}">
                  <a16:creationId xmlns:a16="http://schemas.microsoft.com/office/drawing/2014/main" id="{A41D0F95-B57A-0640-AA27-2AED5D07DD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80" y="2074509"/>
              <a:ext cx="12303760" cy="113564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52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B15680-1E29-4587-AC0C-6F66EC75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72" y="6406815"/>
            <a:ext cx="475249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13D9-2405-4DFA-9496-A11C8C34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00F3EF-A715-466B-B55D-E3430F17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72" y="6406815"/>
            <a:ext cx="463217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MW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7D38C69-33B6-4234-B846-95D1AB6CA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109" y="1334924"/>
            <a:ext cx="4446955" cy="4110159"/>
          </a:xfrm>
          <a:prstGeom prst="rect">
            <a:avLst/>
          </a:prstGeom>
        </p:spPr>
      </p:pic>
      <p:sp>
        <p:nvSpPr>
          <p:cNvPr id="18" name="Title Curve" descr="decorative element">
            <a:extLst>
              <a:ext uri="{FF2B5EF4-FFF2-40B4-BE49-F238E27FC236}">
                <a16:creationId xmlns:a16="http://schemas.microsoft.com/office/drawing/2014/main" id="{36563935-6BB3-4A41-B3B9-EAC989647ACE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6" name="Picture Left Column">
            <a:extLst>
              <a:ext uri="{FF2B5EF4-FFF2-40B4-BE49-F238E27FC236}">
                <a16:creationId xmlns:a16="http://schemas.microsoft.com/office/drawing/2014/main" id="{C8739427-217B-3D40-8D3D-9EA022FC68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923" y="1724762"/>
            <a:ext cx="2019317" cy="2995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Title Right Column">
            <a:extLst>
              <a:ext uri="{FF2B5EF4-FFF2-40B4-BE49-F238E27FC236}">
                <a16:creationId xmlns:a16="http://schemas.microsoft.com/office/drawing/2014/main" id="{BF76DE50-8114-C44F-92F4-9B3CD2756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2062" y="1536192"/>
            <a:ext cx="7995138" cy="730607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>
              <a:lnSpc>
                <a:spcPct val="100000"/>
              </a:lnSpc>
              <a:buNone/>
              <a:tabLst/>
              <a:defRPr sz="32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Right Column">
            <a:extLst>
              <a:ext uri="{FF2B5EF4-FFF2-40B4-BE49-F238E27FC236}">
                <a16:creationId xmlns:a16="http://schemas.microsoft.com/office/drawing/2014/main" id="{DE96ED59-E02E-224D-8359-0E2910FFB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062" y="2201998"/>
            <a:ext cx="7995138" cy="284466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2pPr>
            <a:lvl3pPr marL="12573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Footer Curves" descr="decorative element">
            <a:extLst>
              <a:ext uri="{FF2B5EF4-FFF2-40B4-BE49-F238E27FC236}">
                <a16:creationId xmlns:a16="http://schemas.microsoft.com/office/drawing/2014/main" id="{0718DA72-3E0C-C24F-9594-4AA509D59EED}"/>
              </a:ext>
            </a:extLst>
          </p:cNvPr>
          <p:cNvGrpSpPr/>
          <p:nvPr/>
        </p:nvGrpSpPr>
        <p:grpSpPr>
          <a:xfrm>
            <a:off x="0" y="5642915"/>
            <a:ext cx="12188952" cy="1215085"/>
            <a:chOff x="0" y="5642915"/>
            <a:chExt cx="12188952" cy="1215085"/>
          </a:xfrm>
        </p:grpSpPr>
        <p:sp>
          <p:nvSpPr>
            <p:cNvPr id="15" name="Footer Curve Orange" descr="decorative element">
              <a:extLst>
                <a:ext uri="{FF2B5EF4-FFF2-40B4-BE49-F238E27FC236}">
                  <a16:creationId xmlns:a16="http://schemas.microsoft.com/office/drawing/2014/main" id="{FDF795B3-4DB9-734B-9DD9-92DAB137E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642915"/>
              <a:ext cx="12188952" cy="1215085"/>
            </a:xfrm>
            <a:custGeom>
              <a:avLst/>
              <a:gdLst>
                <a:gd name="connsiteX0" fmla="*/ 0 w 9144000"/>
                <a:gd name="connsiteY0" fmla="*/ 225298 h 911542"/>
                <a:gd name="connsiteX1" fmla="*/ 9144000 w 9144000"/>
                <a:gd name="connsiteY1" fmla="*/ -444 h 911542"/>
                <a:gd name="connsiteX2" fmla="*/ 9144000 w 9144000"/>
                <a:gd name="connsiteY2" fmla="*/ 911098 h 911542"/>
                <a:gd name="connsiteX3" fmla="*/ 0 w 9144000"/>
                <a:gd name="connsiteY3" fmla="*/ 911098 h 91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911542">
                  <a:moveTo>
                    <a:pt x="0" y="225298"/>
                  </a:moveTo>
                  <a:cubicBezTo>
                    <a:pt x="3565303" y="-324866"/>
                    <a:pt x="4984719" y="932339"/>
                    <a:pt x="9144000" y="-444"/>
                  </a:cubicBezTo>
                  <a:lnTo>
                    <a:pt x="9144000" y="911098"/>
                  </a:lnTo>
                  <a:lnTo>
                    <a:pt x="0" y="911098"/>
                  </a:lnTo>
                  <a:close/>
                </a:path>
              </a:pathLst>
            </a:custGeom>
            <a:solidFill>
              <a:srgbClr val="BA5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oter Curve Blue" descr="decorative element">
              <a:extLst>
                <a:ext uri="{FF2B5EF4-FFF2-40B4-BE49-F238E27FC236}">
                  <a16:creationId xmlns:a16="http://schemas.microsoft.com/office/drawing/2014/main" id="{41C8105C-F242-CA47-83B9-70157221C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6038578"/>
              <a:ext cx="12188952" cy="819422"/>
            </a:xfrm>
            <a:custGeom>
              <a:avLst/>
              <a:gdLst>
                <a:gd name="connsiteX0" fmla="*/ 9144000 w 9144000"/>
                <a:gd name="connsiteY0" fmla="*/ 63540 h 614720"/>
                <a:gd name="connsiteX1" fmla="*/ 0 w 9144000"/>
                <a:gd name="connsiteY1" fmla="*/ 194128 h 614720"/>
                <a:gd name="connsiteX2" fmla="*/ 0 w 9144000"/>
                <a:gd name="connsiteY2" fmla="*/ 614276 h 614720"/>
                <a:gd name="connsiteX3" fmla="*/ 9144000 w 9144000"/>
                <a:gd name="connsiteY3" fmla="*/ 614276 h 61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14720">
                  <a:moveTo>
                    <a:pt x="9144000" y="63540"/>
                  </a:moveTo>
                  <a:cubicBezTo>
                    <a:pt x="5522500" y="662377"/>
                    <a:pt x="3261360" y="-417186"/>
                    <a:pt x="0" y="194128"/>
                  </a:cubicBezTo>
                  <a:lnTo>
                    <a:pt x="0" y="614276"/>
                  </a:lnTo>
                  <a:lnTo>
                    <a:pt x="9144000" y="614276"/>
                  </a:lnTo>
                  <a:close/>
                </a:path>
              </a:pathLst>
            </a:custGeom>
            <a:solidFill>
              <a:srgbClr val="005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Logo" descr="Peer MentoringWorks logo">
            <a:extLst>
              <a:ext uri="{FF2B5EF4-FFF2-40B4-BE49-F238E27FC236}">
                <a16:creationId xmlns:a16="http://schemas.microsoft.com/office/drawing/2014/main" id="{57D8A1FC-B76C-1C4C-9859-966E9C6F4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C82D-ABD2-824D-91E4-939E788D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4096512"/>
            <a:ext cx="5763121" cy="1001857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38329E-6C62-2348-B7F7-B1D21566AC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217588-40E8-4E0E-B377-CCAC69E3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472" y="6406815"/>
            <a:ext cx="475249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MW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 Image" descr="A group of people sitting at a conference table">
            <a:extLst>
              <a:ext uri="{FF2B5EF4-FFF2-40B4-BE49-F238E27FC236}">
                <a16:creationId xmlns:a16="http://schemas.microsoft.com/office/drawing/2014/main" id="{47FE2051-3C15-3E45-B75F-D0A151516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16"/>
            <a:ext cx="6096000" cy="6858000"/>
          </a:xfrm>
          <a:prstGeom prst="rect">
            <a:avLst/>
          </a:prstGeom>
        </p:spPr>
      </p:pic>
      <p:sp>
        <p:nvSpPr>
          <p:cNvPr id="3" name="Color Fill" title="decorative color band">
            <a:extLst>
              <a:ext uri="{FF2B5EF4-FFF2-40B4-BE49-F238E27FC236}">
                <a16:creationId xmlns:a16="http://schemas.microsoft.com/office/drawing/2014/main" id="{15BA013D-69A3-AD47-B187-55D5F21B7F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58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32761B1-2AD2-2E4B-8278-EB5E63F3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8" y="576083"/>
            <a:ext cx="5357084" cy="1014984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r">
              <a:defRPr sz="3400" b="1" i="0">
                <a:solidFill>
                  <a:schemeClr val="bg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eader">
            <a:extLst>
              <a:ext uri="{FF2B5EF4-FFF2-40B4-BE49-F238E27FC236}">
                <a16:creationId xmlns:a16="http://schemas.microsoft.com/office/drawing/2014/main" id="{A25A1B05-24F8-7340-941C-0AE11061A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5533564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rgbClr val="000000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76691A8B-BEB2-6648-9BF2-0B924C5E0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2516" y="6406517"/>
            <a:ext cx="4897621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D47D499-D3FE-3F44-A279-FF72DC8D9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46039" y="6400143"/>
            <a:ext cx="72239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7A527023-98B2-4B3A-B647-4528C2337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Left Column">
            <a:extLst>
              <a:ext uri="{FF2B5EF4-FFF2-40B4-BE49-F238E27FC236}">
                <a16:creationId xmlns:a16="http://schemas.microsoft.com/office/drawing/2014/main" id="{07939FC3-DD76-4461-9CD5-30AD273FF6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7396" y="576083"/>
            <a:ext cx="5093208" cy="5563053"/>
          </a:xfrm>
          <a:prstGeom prst="rect">
            <a:avLst/>
          </a:prstGeom>
        </p:spPr>
        <p:txBody>
          <a:bodyPr tIns="91440" bIns="91440"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Left Column">
            <a:extLst>
              <a:ext uri="{FF2B5EF4-FFF2-40B4-BE49-F238E27FC236}">
                <a16:creationId xmlns:a16="http://schemas.microsoft.com/office/drawing/2014/main" id="{1CAA9892-4611-4CDF-A984-2C3C79246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4083" y="1802024"/>
            <a:ext cx="4499811" cy="2812087"/>
          </a:xfrm>
          <a:prstGeom prst="rect">
            <a:avLst/>
          </a:prstGeom>
        </p:spPr>
        <p:txBody>
          <a:bodyPr tIns="91440" bIns="91440"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12" name="Body Text">
            <a:extLst>
              <a:ext uri="{FF2B5EF4-FFF2-40B4-BE49-F238E27FC236}">
                <a16:creationId xmlns:a16="http://schemas.microsoft.com/office/drawing/2014/main" id="{54FC3A20-8756-B249-B5B3-B33E1F78E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384" y="1453896"/>
            <a:ext cx="10516354" cy="484632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11" name="Text Left Column">
            <a:extLst>
              <a:ext uri="{FF2B5EF4-FFF2-40B4-BE49-F238E27FC236}">
                <a16:creationId xmlns:a16="http://schemas.microsoft.com/office/drawing/2014/main" id="{542D99D8-D6D2-274B-9B27-ADFB98DFC0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384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Right Column">
            <a:extLst>
              <a:ext uri="{FF2B5EF4-FFF2-40B4-BE49-F238E27FC236}">
                <a16:creationId xmlns:a16="http://schemas.microsoft.com/office/drawing/2014/main" id="{BE3575F7-42A4-394F-9268-E008A096F0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9048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Text(L) Picture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11" name="Text Left Column">
            <a:extLst>
              <a:ext uri="{FF2B5EF4-FFF2-40B4-BE49-F238E27FC236}">
                <a16:creationId xmlns:a16="http://schemas.microsoft.com/office/drawing/2014/main" id="{999AA23C-9876-1842-9C94-CB1421EC7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384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Right Column">
            <a:extLst>
              <a:ext uri="{FF2B5EF4-FFF2-40B4-BE49-F238E27FC236}">
                <a16:creationId xmlns:a16="http://schemas.microsoft.com/office/drawing/2014/main" id="{6513A176-2D9D-884A-8C20-9464A218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W Text(L) Picture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11" name="Text Left Column">
            <a:extLst>
              <a:ext uri="{FF2B5EF4-FFF2-40B4-BE49-F238E27FC236}">
                <a16:creationId xmlns:a16="http://schemas.microsoft.com/office/drawing/2014/main" id="{999AA23C-9876-1842-9C94-CB1421EC7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2036" y="2163883"/>
            <a:ext cx="8114414" cy="1546336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2"/>
              </a:buClr>
              <a:buNone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Right Column">
            <a:extLst>
              <a:ext uri="{FF2B5EF4-FFF2-40B4-BE49-F238E27FC236}">
                <a16:creationId xmlns:a16="http://schemas.microsoft.com/office/drawing/2014/main" id="{CC48C596-F585-47BC-85E2-703E2B59AF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50" y="1521952"/>
            <a:ext cx="2280684" cy="2188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Title Right Column">
            <a:extLst>
              <a:ext uri="{FF2B5EF4-FFF2-40B4-BE49-F238E27FC236}">
                <a16:creationId xmlns:a16="http://schemas.microsoft.com/office/drawing/2014/main" id="{FB726048-62A6-43E1-9B2C-344292F41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2036" y="1494381"/>
            <a:ext cx="8114414" cy="565828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 algn="l">
              <a:lnSpc>
                <a:spcPct val="100000"/>
              </a:lnSpc>
              <a:buNone/>
              <a:tabLst/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Left Column">
            <a:extLst>
              <a:ext uri="{FF2B5EF4-FFF2-40B4-BE49-F238E27FC236}">
                <a16:creationId xmlns:a16="http://schemas.microsoft.com/office/drawing/2014/main" id="{15869144-09A3-40ED-922D-D8954E6909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62671" y="4629405"/>
            <a:ext cx="8114414" cy="1546336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2"/>
              </a:buClr>
              <a:buNone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Right Column">
            <a:extLst>
              <a:ext uri="{FF2B5EF4-FFF2-40B4-BE49-F238E27FC236}">
                <a16:creationId xmlns:a16="http://schemas.microsoft.com/office/drawing/2014/main" id="{98A7D9F8-6B3E-4E07-B4BC-F08AFF2C24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185" y="3973298"/>
            <a:ext cx="2280684" cy="2188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Title Right Column">
            <a:extLst>
              <a:ext uri="{FF2B5EF4-FFF2-40B4-BE49-F238E27FC236}">
                <a16:creationId xmlns:a16="http://schemas.microsoft.com/office/drawing/2014/main" id="{A211871E-5A60-4B72-A3BD-443EDC7E2C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62671" y="3959903"/>
            <a:ext cx="8114414" cy="565828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 algn="l">
              <a:lnSpc>
                <a:spcPct val="100000"/>
              </a:lnSpc>
              <a:buNone/>
              <a:tabLst/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MW Text(L) Picture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11" name="Text Left Column">
            <a:extLst>
              <a:ext uri="{FF2B5EF4-FFF2-40B4-BE49-F238E27FC236}">
                <a16:creationId xmlns:a16="http://schemas.microsoft.com/office/drawing/2014/main" id="{999AA23C-9876-1842-9C94-CB1421EC7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2036" y="2163883"/>
            <a:ext cx="8114414" cy="3862844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2"/>
              </a:buClr>
              <a:buNone/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Right Column">
            <a:extLst>
              <a:ext uri="{FF2B5EF4-FFF2-40B4-BE49-F238E27FC236}">
                <a16:creationId xmlns:a16="http://schemas.microsoft.com/office/drawing/2014/main" id="{CC48C596-F585-47BC-85E2-703E2B59AF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50" y="1521952"/>
            <a:ext cx="2280684" cy="2188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Title Right Column">
            <a:extLst>
              <a:ext uri="{FF2B5EF4-FFF2-40B4-BE49-F238E27FC236}">
                <a16:creationId xmlns:a16="http://schemas.microsoft.com/office/drawing/2014/main" id="{FB726048-62A6-43E1-9B2C-344292F41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2036" y="1494381"/>
            <a:ext cx="8114414" cy="565828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 algn="l">
              <a:lnSpc>
                <a:spcPct val="100000"/>
              </a:lnSpc>
              <a:buNone/>
              <a:tabLst/>
              <a:defRPr sz="2400" b="1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lnSpc>
                <a:spcPct val="100000"/>
              </a:lnSpc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18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MW Picture(L) Text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Curve" descr="decorative element">
            <a:extLst>
              <a:ext uri="{FF2B5EF4-FFF2-40B4-BE49-F238E27FC236}">
                <a16:creationId xmlns:a16="http://schemas.microsoft.com/office/drawing/2014/main" id="{0AC6572C-A767-F24E-A4EC-59F162994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88952" cy="1224227"/>
          </a:xfrm>
          <a:custGeom>
            <a:avLst/>
            <a:gdLst>
              <a:gd name="connsiteX0" fmla="*/ 9144000 w 9144000"/>
              <a:gd name="connsiteY0" fmla="*/ 802958 h 918400"/>
              <a:gd name="connsiteX1" fmla="*/ 0 w 9144000"/>
              <a:gd name="connsiteY1" fmla="*/ 806482 h 918400"/>
              <a:gd name="connsiteX2" fmla="*/ 0 w 9144000"/>
              <a:gd name="connsiteY2" fmla="*/ 0 h 918400"/>
              <a:gd name="connsiteX3" fmla="*/ 9144000 w 9144000"/>
              <a:gd name="connsiteY3" fmla="*/ 0 h 9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918400">
                <a:moveTo>
                  <a:pt x="9144000" y="802958"/>
                </a:moveTo>
                <a:cubicBezTo>
                  <a:pt x="5486400" y="1153478"/>
                  <a:pt x="3908489" y="571500"/>
                  <a:pt x="0" y="806482"/>
                </a:cubicBezTo>
                <a:lnTo>
                  <a:pt x="0" y="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5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158400" y="167559"/>
            <a:ext cx="10856392" cy="835200"/>
          </a:xfrm>
          <a:prstGeom prst="rect">
            <a:avLst/>
          </a:prstGeom>
        </p:spPr>
        <p:txBody>
          <a:bodyPr tIns="182880" bIns="0" anchor="ctr" anchorCtr="0">
            <a:normAutofit/>
          </a:bodyPr>
          <a:lstStyle>
            <a:lvl1pPr algn="l">
              <a:lnSpc>
                <a:spcPts val="2820"/>
              </a:lnSpc>
              <a:defRPr sz="3550" b="1" i="0">
                <a:solidFill>
                  <a:schemeClr val="bg1"/>
                </a:solidFill>
                <a:effectLst/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Logo" descr="Peer MentoringWorks logo">
            <a:extLst>
              <a:ext uri="{FF2B5EF4-FFF2-40B4-BE49-F238E27FC236}">
                <a16:creationId xmlns:a16="http://schemas.microsoft.com/office/drawing/2014/main" id="{39E9C2FA-9C62-D645-BA7E-983D28B6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792" y="0"/>
            <a:ext cx="1018808" cy="1071106"/>
          </a:xfrm>
          <a:prstGeom prst="rect">
            <a:avLst/>
          </a:prstGeom>
        </p:spPr>
      </p:pic>
      <p:sp>
        <p:nvSpPr>
          <p:cNvPr id="6" name="Picture Left Column">
            <a:extLst>
              <a:ext uri="{FF2B5EF4-FFF2-40B4-BE49-F238E27FC236}">
                <a16:creationId xmlns:a16="http://schemas.microsoft.com/office/drawing/2014/main" id="{6513A176-2D9D-884A-8C20-9464A218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384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Right Column">
            <a:extLst>
              <a:ext uri="{FF2B5EF4-FFF2-40B4-BE49-F238E27FC236}">
                <a16:creationId xmlns:a16="http://schemas.microsoft.com/office/drawing/2014/main" id="{EBFBF2C7-9542-9A4D-B076-F25BA0B812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9048" y="1453896"/>
            <a:ext cx="5029200" cy="484632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Header">
            <a:extLst>
              <a:ext uri="{FF2B5EF4-FFF2-40B4-BE49-F238E27FC236}">
                <a16:creationId xmlns:a16="http://schemas.microsoft.com/office/drawing/2014/main" id="{A95E9713-B9A0-8E4A-97F9-E859D9251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1" y="0"/>
            <a:ext cx="10856392" cy="365126"/>
          </a:xfrm>
          <a:prstGeom prst="rect">
            <a:avLst/>
          </a:prstGeom>
        </p:spPr>
        <p:txBody>
          <a:bodyPr lIns="91440" tIns="0" rIns="0" bIns="0" anchor="ctr" anchorCtr="0"/>
          <a:lstStyle>
            <a:lvl1pPr marL="0" indent="0">
              <a:buNone/>
              <a:defRPr lang="en-US" sz="1200" b="0" i="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1F4204F-E916-1B4F-8B9E-B28A37B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00" y="6310312"/>
            <a:ext cx="10983365" cy="365125"/>
          </a:xfr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30C1D4A-39C0-5147-9966-BAC625E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0BB4D364-771E-C648-8C2E-0851E25E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C4BF487B-D986-0B4B-9F8F-E1A7FAE08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837" y="6310312"/>
            <a:ext cx="10515599" cy="365125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l">
              <a:defRPr sz="12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9349E6A-38F1-E947-988F-1A12C134D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1765" y="6310312"/>
            <a:ext cx="72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rgbClr val="005587"/>
                </a:solidFill>
                <a:latin typeface="Arial Nova" panose="020B0504020202020204" pitchFamily="34" charset="0"/>
              </a:defRPr>
            </a:lvl1pPr>
          </a:lstStyle>
          <a:p>
            <a:fld id="{7A527023-98B2-4B3A-B647-4528C2337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2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60" r:id="rId3"/>
    <p:sldLayoutId id="2147483733" r:id="rId4"/>
    <p:sldLayoutId id="2147483734" r:id="rId5"/>
    <p:sldLayoutId id="2147483735" r:id="rId6"/>
    <p:sldLayoutId id="2147483753" r:id="rId7"/>
    <p:sldLayoutId id="2147483756" r:id="rId8"/>
    <p:sldLayoutId id="2147483736" r:id="rId9"/>
    <p:sldLayoutId id="2147483737" r:id="rId10"/>
    <p:sldLayoutId id="2147483738" r:id="rId11"/>
    <p:sldLayoutId id="2147483739" r:id="rId12"/>
    <p:sldLayoutId id="2147483755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54" r:id="rId20"/>
    <p:sldLayoutId id="2147483746" r:id="rId21"/>
    <p:sldLayoutId id="2147483748" r:id="rId22"/>
    <p:sldLayoutId id="2147483749" r:id="rId23"/>
    <p:sldLayoutId id="2147483752" r:id="rId24"/>
    <p:sldLayoutId id="2147483716" r:id="rId25"/>
    <p:sldLayoutId id="2147483729" r:id="rId26"/>
    <p:sldLayoutId id="2147483761" r:id="rId27"/>
    <p:sldLayoutId id="214748376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Nova" panose="020B0504020202020204" pitchFamily="34" charset="0"/>
          <a:ea typeface="+mj-ea"/>
          <a:cs typeface="Arial Nova" panose="020B05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1.Steven.Allen@gmail.com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hyperlink" Target="http://www.peermentoringworks.org/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5XNAzMH5G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mentoringresourcecenter.org/index.php/30-topic-areas/152-peer-mentor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55DD9-A3E1-C140-9EB6-0D97BE05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24" y="5224699"/>
            <a:ext cx="8634476" cy="1001857"/>
          </a:xfrm>
        </p:spPr>
        <p:txBody>
          <a:bodyPr/>
          <a:lstStyle/>
          <a:p>
            <a:r>
              <a:rPr lang="en-US" sz="3600">
                <a:solidFill>
                  <a:srgbClr val="005587"/>
                </a:solidFill>
                <a:latin typeface="Poppins" pitchFamily="2" charset="77"/>
                <a:cs typeface="Poppins" pitchFamily="2" charset="77"/>
              </a:rPr>
              <a:t>Peer Mentoring Community of Practice</a:t>
            </a:r>
            <a:endParaRPr lang="id-ID" sz="3600">
              <a:solidFill>
                <a:srgbClr val="005587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Placeholder 5" descr="Background image&#10;&#10;Image of six diverse young adults working together in an office setting">
            <a:extLst>
              <a:ext uri="{FF2B5EF4-FFF2-40B4-BE49-F238E27FC236}">
                <a16:creationId xmlns:a16="http://schemas.microsoft.com/office/drawing/2014/main" id="{C59312B3-F3E0-9847-8E51-FACD59985E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/>
          </a:solidFill>
        </p:spPr>
      </p:pic>
      <p:pic>
        <p:nvPicPr>
          <p:cNvPr id="14" name="Picture 13" descr="PeerMentoring Works logo">
            <a:extLst>
              <a:ext uri="{FF2B5EF4-FFF2-40B4-BE49-F238E27FC236}">
                <a16:creationId xmlns:a16="http://schemas.microsoft.com/office/drawing/2014/main" id="{44271401-518D-9440-91FC-3D5DE50A4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4102909"/>
            <a:ext cx="2848139" cy="973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F969E2-BFA0-E14D-B848-FB0E40C779B1}"/>
              </a:ext>
            </a:extLst>
          </p:cNvPr>
          <p:cNvSpPr txBox="1"/>
          <p:nvPr/>
        </p:nvSpPr>
        <p:spPr>
          <a:xfrm>
            <a:off x="546452" y="5325517"/>
            <a:ext cx="1079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F3F3F"/>
                </a:solidFill>
                <a:latin typeface="Roboto" pitchFamily="2" charset="0"/>
                <a:ea typeface="Roboto" pitchFamily="2" charset="0"/>
                <a:cs typeface="Poppins Medium" pitchFamily="2" charset="77"/>
              </a:rPr>
              <a:t>APH </a:t>
            </a:r>
            <a:r>
              <a:rPr lang="en-US" sz="2800" b="1" dirty="0" err="1">
                <a:solidFill>
                  <a:srgbClr val="3F3F3F"/>
                </a:solidFill>
                <a:latin typeface="Roboto" pitchFamily="2" charset="0"/>
                <a:ea typeface="Roboto" pitchFamily="2" charset="0"/>
                <a:cs typeface="Poppins Medium" pitchFamily="2" charset="77"/>
              </a:rPr>
              <a:t>ConnectCenter’s</a:t>
            </a:r>
            <a:r>
              <a:rPr lang="en-US" sz="2800" b="1" dirty="0">
                <a:solidFill>
                  <a:srgbClr val="3F3F3F"/>
                </a:solidFill>
                <a:latin typeface="Roboto" pitchFamily="2" charset="0"/>
                <a:ea typeface="Roboto" pitchFamily="2" charset="0"/>
                <a:cs typeface="Poppins Medium" pitchFamily="2" charset="77"/>
              </a:rPr>
              <a:t> National Transition Conversation: VR Peer Mentoring and Peer </a:t>
            </a:r>
            <a:r>
              <a:rPr lang="en-US" sz="2800" b="1" dirty="0" err="1">
                <a:solidFill>
                  <a:srgbClr val="3F3F3F"/>
                </a:solidFill>
                <a:latin typeface="Roboto" pitchFamily="2" charset="0"/>
                <a:ea typeface="Roboto" pitchFamily="2" charset="0"/>
                <a:cs typeface="Poppins Medium" pitchFamily="2" charset="77"/>
              </a:rPr>
              <a:t>MentoringWorks</a:t>
            </a:r>
            <a:r>
              <a:rPr lang="en-US" sz="2800" b="1" dirty="0">
                <a:solidFill>
                  <a:srgbClr val="3F3F3F"/>
                </a:solidFill>
                <a:latin typeface="Roboto" pitchFamily="2" charset="0"/>
                <a:ea typeface="Roboto" pitchFamily="2" charset="0"/>
                <a:cs typeface="Poppins Medium" pitchFamily="2" charset="77"/>
              </a:rPr>
              <a:t> Program Supports.</a:t>
            </a:r>
          </a:p>
        </p:txBody>
      </p:sp>
    </p:spTree>
    <p:extLst>
      <p:ext uri="{BB962C8B-B14F-4D97-AF65-F5344CB8AC3E}">
        <p14:creationId xmlns:p14="http://schemas.microsoft.com/office/powerpoint/2010/main" val="11765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389183-DDD0-4268-9A85-CEE10DD8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PMW </a:t>
            </a:r>
            <a:r>
              <a:rPr lang="en-US" err="1"/>
              <a:t>LearnCTR</a:t>
            </a:r>
            <a:r>
              <a:rPr lang="en-US"/>
              <a:t>: Defined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3EE7AD-DF2B-42FD-BDF1-6BB381AFC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82682" y="2163883"/>
            <a:ext cx="7683767" cy="3862844"/>
          </a:xfrm>
        </p:spPr>
        <p:txBody>
          <a:bodyPr/>
          <a:lstStyle/>
          <a:p>
            <a:pPr algn="l"/>
            <a:r>
              <a:rPr lang="en-US" dirty="0"/>
              <a:t>The PMW </a:t>
            </a:r>
            <a:r>
              <a:rPr lang="en-US" dirty="0" err="1"/>
              <a:t>LearnCTR</a:t>
            </a:r>
            <a:r>
              <a:rPr lang="en-US" dirty="0"/>
              <a:t> is a library of training modules available on the </a:t>
            </a:r>
            <a:r>
              <a:rPr lang="en-US" b="1" dirty="0" err="1"/>
              <a:t>YesLMS</a:t>
            </a:r>
            <a:r>
              <a:rPr lang="en-US" b="1" dirty="0"/>
              <a:t>, </a:t>
            </a:r>
            <a:r>
              <a:rPr lang="en-US" dirty="0"/>
              <a:t>an accessible learning management platform.  </a:t>
            </a:r>
          </a:p>
          <a:p>
            <a:pPr algn="l"/>
            <a:r>
              <a:rPr lang="en-US" dirty="0"/>
              <a:t>To-date, PMW </a:t>
            </a:r>
            <a:r>
              <a:rPr lang="en-US" dirty="0" err="1"/>
              <a:t>LearnCTR</a:t>
            </a:r>
            <a:r>
              <a:rPr lang="en-US" dirty="0"/>
              <a:t> is a library of 40+ unique peer mentoring program training modules. Each module includes a sequential series of lessons with a follow-up quiz. </a:t>
            </a:r>
          </a:p>
          <a:p>
            <a:pPr algn="l"/>
            <a:r>
              <a:rPr lang="en-US" dirty="0"/>
              <a:t>The modules are arranged in collections that include: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PM Fundamentals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Employment Essentials / State and Community Resources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Post-Secondary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Program Supplementals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0CF00-C88B-48B6-96B4-093D10A43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9B22D-4DCE-4BF6-ABBF-C9F9D230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10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603C22-7F9B-4C66-8A3D-66C118ED6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2682" y="1494381"/>
            <a:ext cx="7683768" cy="565828"/>
          </a:xfrm>
        </p:spPr>
        <p:txBody>
          <a:bodyPr/>
          <a:lstStyle/>
          <a:p>
            <a:r>
              <a:rPr lang="en-US"/>
              <a:t>What is the PMW </a:t>
            </a:r>
            <a:r>
              <a:rPr lang="en-US" err="1"/>
              <a:t>LearnCTR</a:t>
            </a:r>
            <a:r>
              <a:rPr lang="en-US"/>
              <a:t>?</a:t>
            </a:r>
          </a:p>
        </p:txBody>
      </p:sp>
      <p:pic>
        <p:nvPicPr>
          <p:cNvPr id="5" name="Picture Placeholder 4" descr="Logo:  PMW LearnCTR">
            <a:extLst>
              <a:ext uri="{FF2B5EF4-FFF2-40B4-BE49-F238E27FC236}">
                <a16:creationId xmlns:a16="http://schemas.microsoft.com/office/drawing/2014/main" id="{90D3A97A-51D5-4037-B5AC-07A8A76971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" y="1777295"/>
            <a:ext cx="2810256" cy="1365504"/>
          </a:xfrm>
        </p:spPr>
      </p:pic>
    </p:spTree>
    <p:extLst>
      <p:ext uri="{BB962C8B-B14F-4D97-AF65-F5344CB8AC3E}">
        <p14:creationId xmlns:p14="http://schemas.microsoft.com/office/powerpoint/2010/main" val="7626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C20FBE-EB93-4E67-A6F5-6758B10D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PMW </a:t>
            </a:r>
            <a:r>
              <a:rPr lang="en-US" dirty="0" err="1">
                <a:solidFill>
                  <a:schemeClr val="bg1"/>
                </a:solidFill>
              </a:rPr>
              <a:t>LearnCTR</a:t>
            </a:r>
            <a:r>
              <a:rPr lang="en-US" dirty="0">
                <a:solidFill>
                  <a:schemeClr val="bg1"/>
                </a:solidFill>
              </a:rPr>
              <a:t>: PM Fundamental Modules  </a:t>
            </a:r>
          </a:p>
        </p:txBody>
      </p:sp>
      <p:grpSp>
        <p:nvGrpSpPr>
          <p:cNvPr id="37" name="Group 36" descr="image of laptop, screenshot of courses offered">
            <a:extLst>
              <a:ext uri="{FF2B5EF4-FFF2-40B4-BE49-F238E27FC236}">
                <a16:creationId xmlns:a16="http://schemas.microsoft.com/office/drawing/2014/main" id="{3E2B3551-A50F-1B4D-8FBD-F5216CAE0191}"/>
              </a:ext>
            </a:extLst>
          </p:cNvPr>
          <p:cNvGrpSpPr/>
          <p:nvPr/>
        </p:nvGrpSpPr>
        <p:grpSpPr>
          <a:xfrm>
            <a:off x="-28786" y="1158237"/>
            <a:ext cx="7058587" cy="4637492"/>
            <a:chOff x="4748734" y="2075903"/>
            <a:chExt cx="7787689" cy="5116512"/>
          </a:xfrm>
        </p:grpSpPr>
        <p:pic>
          <p:nvPicPr>
            <p:cNvPr id="35" name="Picture 34" descr="laptop">
              <a:extLst>
                <a:ext uri="{FF2B5EF4-FFF2-40B4-BE49-F238E27FC236}">
                  <a16:creationId xmlns:a16="http://schemas.microsoft.com/office/drawing/2014/main" id="{954F5CCC-FC78-9D42-8D17-E24E6D81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8734" y="2075903"/>
              <a:ext cx="7787689" cy="5116512"/>
            </a:xfrm>
            <a:prstGeom prst="rect">
              <a:avLst/>
            </a:prstGeom>
          </p:spPr>
        </p:pic>
        <p:pic>
          <p:nvPicPr>
            <p:cNvPr id="36" name="Content Placeholder 12" descr="screen capture">
              <a:extLst>
                <a:ext uri="{FF2B5EF4-FFF2-40B4-BE49-F238E27FC236}">
                  <a16:creationId xmlns:a16="http://schemas.microsoft.com/office/drawing/2014/main" id="{556F4B77-C043-2C4C-A4BC-A55244255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389" y="2782846"/>
              <a:ext cx="5727336" cy="358938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D0827-F924-E941-83B0-286C3478F353}"/>
              </a:ext>
            </a:extLst>
          </p:cNvPr>
          <p:cNvSpPr/>
          <p:nvPr/>
        </p:nvSpPr>
        <p:spPr>
          <a:xfrm>
            <a:off x="6770260" y="153593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BA5826"/>
                </a:solidFill>
              </a:rPr>
              <a:t>PM Fundamentals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Peer Mentoring Essentials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Role of Self-Advocacy &amp; Self-Determination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Disability Etiquette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Common Communications Essentials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Guide to Mentor Communications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Time Management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Attitude &amp; Behavior Awareness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Decision Making Basics</a:t>
            </a:r>
          </a:p>
          <a:p>
            <a:endParaRPr lang="en-US" dirty="0"/>
          </a:p>
        </p:txBody>
      </p:sp>
      <p:sp>
        <p:nvSpPr>
          <p:cNvPr id="28" name="Freeform 27" descr="decorative shape" title="decorative shape">
            <a:extLst>
              <a:ext uri="{FF2B5EF4-FFF2-40B4-BE49-F238E27FC236}">
                <a16:creationId xmlns:a16="http://schemas.microsoft.com/office/drawing/2014/main" id="{673D2D14-54FC-CB46-ABDD-F29B12949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785" y="5640251"/>
            <a:ext cx="12235273" cy="1546690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  <a:gd name="connsiteX0" fmla="*/ 14489 w 12220785"/>
              <a:gd name="connsiteY0" fmla="*/ 286079 h 2170535"/>
              <a:gd name="connsiteX1" fmla="*/ 373 w 12220785"/>
              <a:gd name="connsiteY1" fmla="*/ 2168647 h 2170535"/>
              <a:gd name="connsiteX2" fmla="*/ 12220785 w 12220785"/>
              <a:gd name="connsiteY2" fmla="*/ 2170535 h 2170535"/>
              <a:gd name="connsiteX3" fmla="*/ 12218717 w 12220785"/>
              <a:gd name="connsiteY3" fmla="*/ 215139 h 2170535"/>
              <a:gd name="connsiteX4" fmla="*/ 6366557 w 12220785"/>
              <a:gd name="connsiteY4" fmla="*/ 418339 h 2170535"/>
              <a:gd name="connsiteX5" fmla="*/ 14489 w 12220785"/>
              <a:gd name="connsiteY5" fmla="*/ 286079 h 2170535"/>
              <a:gd name="connsiteX0" fmla="*/ 14489 w 12235273"/>
              <a:gd name="connsiteY0" fmla="*/ 467449 h 2351905"/>
              <a:gd name="connsiteX1" fmla="*/ 373 w 12235273"/>
              <a:gd name="connsiteY1" fmla="*/ 2350017 h 2351905"/>
              <a:gd name="connsiteX2" fmla="*/ 12220785 w 12235273"/>
              <a:gd name="connsiteY2" fmla="*/ 2351905 h 2351905"/>
              <a:gd name="connsiteX3" fmla="*/ 12234901 w 12235273"/>
              <a:gd name="connsiteY3" fmla="*/ 0 h 2351905"/>
              <a:gd name="connsiteX4" fmla="*/ 6366557 w 12235273"/>
              <a:gd name="connsiteY4" fmla="*/ 599709 h 2351905"/>
              <a:gd name="connsiteX5" fmla="*/ 14489 w 12235273"/>
              <a:gd name="connsiteY5" fmla="*/ 467449 h 23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273" h="2351905">
                <a:moveTo>
                  <a:pt x="14489" y="467449"/>
                </a:moveTo>
                <a:cubicBezTo>
                  <a:pt x="17876" y="1469902"/>
                  <a:pt x="-3014" y="1347564"/>
                  <a:pt x="373" y="2350017"/>
                </a:cubicBezTo>
                <a:lnTo>
                  <a:pt x="12220785" y="2351905"/>
                </a:lnTo>
                <a:cubicBezTo>
                  <a:pt x="12217398" y="1349452"/>
                  <a:pt x="12238288" y="1002453"/>
                  <a:pt x="12234901" y="0"/>
                </a:cubicBezTo>
                <a:cubicBezTo>
                  <a:pt x="11049568" y="362373"/>
                  <a:pt x="9360370" y="1019656"/>
                  <a:pt x="6366557" y="599709"/>
                </a:cubicBezTo>
                <a:cubicBezTo>
                  <a:pt x="1828424" y="-206318"/>
                  <a:pt x="419301" y="385780"/>
                  <a:pt x="14489" y="467449"/>
                </a:cubicBezTo>
                <a:close/>
              </a:path>
            </a:pathLst>
          </a:custGeom>
          <a:solidFill>
            <a:srgbClr val="BA5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 descr="decorative shape">
            <a:extLst>
              <a:ext uri="{FF2B5EF4-FFF2-40B4-BE49-F238E27FC236}">
                <a16:creationId xmlns:a16="http://schemas.microsoft.com/office/drawing/2014/main" id="{CDC3FFFB-72EA-6A4F-A5FC-85B1D85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920" y="6037811"/>
            <a:ext cx="12220988" cy="1218183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0988" h="2102325">
                <a:moveTo>
                  <a:pt x="6600" y="452538"/>
                </a:moveTo>
                <a:cubicBezTo>
                  <a:pt x="9987" y="1454991"/>
                  <a:pt x="-2811" y="1097984"/>
                  <a:pt x="576" y="2100437"/>
                </a:cubicBezTo>
                <a:lnTo>
                  <a:pt x="12220988" y="2102325"/>
                </a:lnTo>
                <a:cubicBezTo>
                  <a:pt x="12217601" y="1099872"/>
                  <a:pt x="12222307" y="1149382"/>
                  <a:pt x="12218920" y="146929"/>
                </a:cubicBezTo>
                <a:cubicBezTo>
                  <a:pt x="11033587" y="509302"/>
                  <a:pt x="9360573" y="770076"/>
                  <a:pt x="6366760" y="350129"/>
                </a:cubicBezTo>
                <a:cubicBezTo>
                  <a:pt x="1828627" y="-455898"/>
                  <a:pt x="411412" y="370869"/>
                  <a:pt x="6600" y="452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1B6F0-3384-41E7-8BCA-4E600518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272" y="6406815"/>
            <a:ext cx="599450" cy="324853"/>
          </a:xfrm>
        </p:spPr>
        <p:txBody>
          <a:bodyPr/>
          <a:lstStyle/>
          <a:p>
            <a:fld id="{7A527023-98B2-4B3A-B647-4528C2337F8B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image of laptop, screenshot of courses offered">
            <a:extLst>
              <a:ext uri="{FF2B5EF4-FFF2-40B4-BE49-F238E27FC236}">
                <a16:creationId xmlns:a16="http://schemas.microsoft.com/office/drawing/2014/main" id="{048F0A9E-64DD-1848-9837-B71D8122D23B}"/>
              </a:ext>
            </a:extLst>
          </p:cNvPr>
          <p:cNvGrpSpPr/>
          <p:nvPr/>
        </p:nvGrpSpPr>
        <p:grpSpPr>
          <a:xfrm>
            <a:off x="-28785" y="1158237"/>
            <a:ext cx="7058587" cy="4637492"/>
            <a:chOff x="-28785" y="1158237"/>
            <a:chExt cx="7058587" cy="4637492"/>
          </a:xfrm>
        </p:grpSpPr>
        <p:pic>
          <p:nvPicPr>
            <p:cNvPr id="35" name="Picture 34" descr="laptop">
              <a:extLst>
                <a:ext uri="{FF2B5EF4-FFF2-40B4-BE49-F238E27FC236}">
                  <a16:creationId xmlns:a16="http://schemas.microsoft.com/office/drawing/2014/main" id="{954F5CCC-FC78-9D42-8D17-E24E6D81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8785" y="1158237"/>
              <a:ext cx="7058587" cy="4637492"/>
            </a:xfrm>
            <a:prstGeom prst="rect">
              <a:avLst/>
            </a:prstGeom>
          </p:spPr>
        </p:pic>
        <p:pic>
          <p:nvPicPr>
            <p:cNvPr id="13" name="Content Placeholder 4" descr="screen capture">
              <a:extLst>
                <a:ext uri="{FF2B5EF4-FFF2-40B4-BE49-F238E27FC236}">
                  <a16:creationId xmlns:a16="http://schemas.microsoft.com/office/drawing/2014/main" id="{C204ED9B-B8BC-C44B-849A-F7457FB11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178" y="1831530"/>
              <a:ext cx="5086892" cy="1546690"/>
            </a:xfrm>
            <a:prstGeom prst="rect">
              <a:avLst/>
            </a:prstGeom>
          </p:spPr>
        </p:pic>
        <p:pic>
          <p:nvPicPr>
            <p:cNvPr id="14" name="Content Placeholder 7" descr="screen capture">
              <a:extLst>
                <a:ext uri="{FF2B5EF4-FFF2-40B4-BE49-F238E27FC236}">
                  <a16:creationId xmlns:a16="http://schemas.microsoft.com/office/drawing/2014/main" id="{52364ED3-D374-DB48-953A-A73DE20F1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6065" y="3429000"/>
              <a:ext cx="3644295" cy="1546690"/>
            </a:xfrm>
            <a:prstGeom prst="rect">
              <a:avLst/>
            </a:prstGeom>
          </p:spPr>
        </p:pic>
      </p:grpSp>
      <p:sp>
        <p:nvSpPr>
          <p:cNvPr id="11" name="Rectangle 10" title="decorative shape">
            <a:extLst>
              <a:ext uri="{FF2B5EF4-FFF2-40B4-BE49-F238E27FC236}">
                <a16:creationId xmlns:a16="http://schemas.microsoft.com/office/drawing/2014/main" id="{095B9096-83EB-0B4E-A95E-3FFF865475F0}"/>
              </a:ext>
            </a:extLst>
          </p:cNvPr>
          <p:cNvSpPr/>
          <p:nvPr/>
        </p:nvSpPr>
        <p:spPr>
          <a:xfrm>
            <a:off x="6889528" y="1493310"/>
            <a:ext cx="6096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BA5826"/>
                </a:solidFill>
              </a:rPr>
              <a:t>Transition Essentials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Employment &amp; Disability Rights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Employment &amp; Disability Benefits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Employment &amp; Transition Services</a:t>
            </a:r>
          </a:p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7B2992D-99AB-5941-BDA3-BCC366BC5675}"/>
              </a:ext>
            </a:extLst>
          </p:cNvPr>
          <p:cNvSpPr txBox="1">
            <a:spLocks/>
          </p:cNvSpPr>
          <p:nvPr/>
        </p:nvSpPr>
        <p:spPr>
          <a:xfrm>
            <a:off x="6889528" y="3330168"/>
            <a:ext cx="5035772" cy="2055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A6A6A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BA5826"/>
                </a:solidFill>
                <a:cs typeface="+mn-cs"/>
              </a:rPr>
              <a:t>State/Community Resources 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Campus and Community *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Division of Vocational Rehabilitation*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            *AK, FL, MD, ME, MS &amp; VA</a:t>
            </a:r>
          </a:p>
          <a:p>
            <a:endParaRPr lang="en-US" dirty="0"/>
          </a:p>
        </p:txBody>
      </p:sp>
      <p:sp>
        <p:nvSpPr>
          <p:cNvPr id="28" name="Freeform 27" descr="decorative shape">
            <a:extLst>
              <a:ext uri="{FF2B5EF4-FFF2-40B4-BE49-F238E27FC236}">
                <a16:creationId xmlns:a16="http://schemas.microsoft.com/office/drawing/2014/main" id="{673D2D14-54FC-CB46-ABDD-F29B12949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785" y="5640251"/>
            <a:ext cx="12235273" cy="1546690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  <a:gd name="connsiteX0" fmla="*/ 14489 w 12220785"/>
              <a:gd name="connsiteY0" fmla="*/ 286079 h 2170535"/>
              <a:gd name="connsiteX1" fmla="*/ 373 w 12220785"/>
              <a:gd name="connsiteY1" fmla="*/ 2168647 h 2170535"/>
              <a:gd name="connsiteX2" fmla="*/ 12220785 w 12220785"/>
              <a:gd name="connsiteY2" fmla="*/ 2170535 h 2170535"/>
              <a:gd name="connsiteX3" fmla="*/ 12218717 w 12220785"/>
              <a:gd name="connsiteY3" fmla="*/ 215139 h 2170535"/>
              <a:gd name="connsiteX4" fmla="*/ 6366557 w 12220785"/>
              <a:gd name="connsiteY4" fmla="*/ 418339 h 2170535"/>
              <a:gd name="connsiteX5" fmla="*/ 14489 w 12220785"/>
              <a:gd name="connsiteY5" fmla="*/ 286079 h 2170535"/>
              <a:gd name="connsiteX0" fmla="*/ 14489 w 12235273"/>
              <a:gd name="connsiteY0" fmla="*/ 467449 h 2351905"/>
              <a:gd name="connsiteX1" fmla="*/ 373 w 12235273"/>
              <a:gd name="connsiteY1" fmla="*/ 2350017 h 2351905"/>
              <a:gd name="connsiteX2" fmla="*/ 12220785 w 12235273"/>
              <a:gd name="connsiteY2" fmla="*/ 2351905 h 2351905"/>
              <a:gd name="connsiteX3" fmla="*/ 12234901 w 12235273"/>
              <a:gd name="connsiteY3" fmla="*/ 0 h 2351905"/>
              <a:gd name="connsiteX4" fmla="*/ 6366557 w 12235273"/>
              <a:gd name="connsiteY4" fmla="*/ 599709 h 2351905"/>
              <a:gd name="connsiteX5" fmla="*/ 14489 w 12235273"/>
              <a:gd name="connsiteY5" fmla="*/ 467449 h 23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273" h="2351905">
                <a:moveTo>
                  <a:pt x="14489" y="467449"/>
                </a:moveTo>
                <a:cubicBezTo>
                  <a:pt x="17876" y="1469902"/>
                  <a:pt x="-3014" y="1347564"/>
                  <a:pt x="373" y="2350017"/>
                </a:cubicBezTo>
                <a:lnTo>
                  <a:pt x="12220785" y="2351905"/>
                </a:lnTo>
                <a:cubicBezTo>
                  <a:pt x="12217398" y="1349452"/>
                  <a:pt x="12238288" y="1002453"/>
                  <a:pt x="12234901" y="0"/>
                </a:cubicBezTo>
                <a:cubicBezTo>
                  <a:pt x="11049568" y="362373"/>
                  <a:pt x="9360370" y="1019656"/>
                  <a:pt x="6366557" y="599709"/>
                </a:cubicBezTo>
                <a:cubicBezTo>
                  <a:pt x="1828424" y="-206318"/>
                  <a:pt x="419301" y="385780"/>
                  <a:pt x="14489" y="467449"/>
                </a:cubicBezTo>
                <a:close/>
              </a:path>
            </a:pathLst>
          </a:custGeom>
          <a:solidFill>
            <a:srgbClr val="BA5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 descr="decorative shape">
            <a:extLst>
              <a:ext uri="{FF2B5EF4-FFF2-40B4-BE49-F238E27FC236}">
                <a16:creationId xmlns:a16="http://schemas.microsoft.com/office/drawing/2014/main" id="{CDC3FFFB-72EA-6A4F-A5FC-85B1D85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920" y="6037811"/>
            <a:ext cx="12220988" cy="1218183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0988" h="2102325">
                <a:moveTo>
                  <a:pt x="6600" y="452538"/>
                </a:moveTo>
                <a:cubicBezTo>
                  <a:pt x="9987" y="1454991"/>
                  <a:pt x="-2811" y="1097984"/>
                  <a:pt x="576" y="2100437"/>
                </a:cubicBezTo>
                <a:lnTo>
                  <a:pt x="12220988" y="2102325"/>
                </a:lnTo>
                <a:cubicBezTo>
                  <a:pt x="12217601" y="1099872"/>
                  <a:pt x="12222307" y="1149382"/>
                  <a:pt x="12218920" y="146929"/>
                </a:cubicBezTo>
                <a:cubicBezTo>
                  <a:pt x="11033587" y="509302"/>
                  <a:pt x="9360573" y="770076"/>
                  <a:pt x="6366760" y="350129"/>
                </a:cubicBezTo>
                <a:cubicBezTo>
                  <a:pt x="1828627" y="-455898"/>
                  <a:pt x="411412" y="370869"/>
                  <a:pt x="6600" y="452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23FCF-1D79-4F19-B4C7-37B7C02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204" y="6406815"/>
            <a:ext cx="613518" cy="324853"/>
          </a:xfrm>
        </p:spPr>
        <p:txBody>
          <a:bodyPr/>
          <a:lstStyle/>
          <a:p>
            <a:fld id="{7A527023-98B2-4B3A-B647-4528C2337F8B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6A4BE50-C774-4D34-8CC5-ECFA3B800072}"/>
              </a:ext>
            </a:extLst>
          </p:cNvPr>
          <p:cNvSpPr txBox="1">
            <a:spLocks/>
          </p:cNvSpPr>
          <p:nvPr/>
        </p:nvSpPr>
        <p:spPr>
          <a:xfrm>
            <a:off x="235270" y="138535"/>
            <a:ext cx="10976681" cy="835200"/>
          </a:xfrm>
          <a:prstGeom prst="rect">
            <a:avLst/>
          </a:prstGeom>
        </p:spPr>
        <p:txBody>
          <a:bodyPr vert="horz" lIns="91440" tIns="182880" rIns="91440" bIns="0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ts val="282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effectLst/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PMW </a:t>
            </a:r>
            <a:r>
              <a:rPr lang="en-US" dirty="0" err="1">
                <a:solidFill>
                  <a:schemeClr val="bg1"/>
                </a:solidFill>
              </a:rPr>
              <a:t>LearnCTR</a:t>
            </a:r>
            <a:r>
              <a:rPr lang="en-US" dirty="0">
                <a:solidFill>
                  <a:schemeClr val="bg1"/>
                </a:solidFill>
              </a:rPr>
              <a:t>: Transition Essentials &amp; Resources Modules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2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7B2992D-99AB-5941-BDA3-BCC366BC5675}"/>
              </a:ext>
            </a:extLst>
          </p:cNvPr>
          <p:cNvSpPr txBox="1">
            <a:spLocks/>
          </p:cNvSpPr>
          <p:nvPr/>
        </p:nvSpPr>
        <p:spPr>
          <a:xfrm>
            <a:off x="6977574" y="1493310"/>
            <a:ext cx="4947725" cy="3892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A6A6A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A6A6A"/>
                </a:solidFill>
                <a:latin typeface="+mn-lt"/>
                <a:ea typeface="+mn-ea"/>
                <a:cs typeface="Poppins SemiBold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BA5826"/>
                </a:solidFill>
                <a:cs typeface="+mn-cs"/>
              </a:rPr>
              <a:t>Post-Secondary Supplementals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Independent Living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Financial Literacy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Disability Self Disclosure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DOL/ODEP Guidepost for Success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Digital Citizenship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Attitude and Growth Mindset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endParaRPr lang="en-US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+mj-lt"/>
                <a:cs typeface="+mn-cs"/>
              </a:rPr>
              <a:t>APH Connect CTR?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BA5826"/>
                </a:solidFill>
                <a:cs typeface="+mn-cs"/>
              </a:rPr>
              <a:t> 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C20FBE-EB93-4E67-A6F5-6758B10D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PMW </a:t>
            </a:r>
            <a:r>
              <a:rPr lang="en-US" dirty="0" err="1">
                <a:solidFill>
                  <a:schemeClr val="bg1"/>
                </a:solidFill>
              </a:rPr>
              <a:t>LearnCTR</a:t>
            </a:r>
            <a:r>
              <a:rPr lang="en-US" dirty="0">
                <a:solidFill>
                  <a:schemeClr val="bg1"/>
                </a:solidFill>
              </a:rPr>
              <a:t>:  Program Elective Modules</a:t>
            </a:r>
            <a:endParaRPr lang="en-US" dirty="0"/>
          </a:p>
        </p:txBody>
      </p:sp>
      <p:grpSp>
        <p:nvGrpSpPr>
          <p:cNvPr id="2" name="Group 1" descr="image of laptop, screenshot of courses offered">
            <a:extLst>
              <a:ext uri="{FF2B5EF4-FFF2-40B4-BE49-F238E27FC236}">
                <a16:creationId xmlns:a16="http://schemas.microsoft.com/office/drawing/2014/main" id="{048F0A9E-64DD-1848-9837-B71D8122D23B}"/>
              </a:ext>
            </a:extLst>
          </p:cNvPr>
          <p:cNvGrpSpPr/>
          <p:nvPr/>
        </p:nvGrpSpPr>
        <p:grpSpPr>
          <a:xfrm>
            <a:off x="-28785" y="1158237"/>
            <a:ext cx="7058587" cy="4637492"/>
            <a:chOff x="-28785" y="1158237"/>
            <a:chExt cx="7058587" cy="4637492"/>
          </a:xfrm>
        </p:grpSpPr>
        <p:pic>
          <p:nvPicPr>
            <p:cNvPr id="35" name="Picture 34" descr="laptop">
              <a:extLst>
                <a:ext uri="{FF2B5EF4-FFF2-40B4-BE49-F238E27FC236}">
                  <a16:creationId xmlns:a16="http://schemas.microsoft.com/office/drawing/2014/main" id="{954F5CCC-FC78-9D42-8D17-E24E6D81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8785" y="1158237"/>
              <a:ext cx="7058587" cy="4637492"/>
            </a:xfrm>
            <a:prstGeom prst="rect">
              <a:avLst/>
            </a:prstGeom>
          </p:spPr>
        </p:pic>
        <p:pic>
          <p:nvPicPr>
            <p:cNvPr id="13" name="Content Placeholder 4" descr="screen capture">
              <a:extLst>
                <a:ext uri="{FF2B5EF4-FFF2-40B4-BE49-F238E27FC236}">
                  <a16:creationId xmlns:a16="http://schemas.microsoft.com/office/drawing/2014/main" id="{C204ED9B-B8BC-C44B-849A-F7457FB11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178" y="1831530"/>
              <a:ext cx="5086892" cy="1546690"/>
            </a:xfrm>
            <a:prstGeom prst="rect">
              <a:avLst/>
            </a:prstGeom>
          </p:spPr>
        </p:pic>
        <p:pic>
          <p:nvPicPr>
            <p:cNvPr id="14" name="Content Placeholder 7" descr="screen capture">
              <a:extLst>
                <a:ext uri="{FF2B5EF4-FFF2-40B4-BE49-F238E27FC236}">
                  <a16:creationId xmlns:a16="http://schemas.microsoft.com/office/drawing/2014/main" id="{52364ED3-D374-DB48-953A-A73DE20F1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6065" y="3429000"/>
              <a:ext cx="3644295" cy="1546690"/>
            </a:xfrm>
            <a:prstGeom prst="rect">
              <a:avLst/>
            </a:prstGeom>
          </p:spPr>
        </p:pic>
      </p:grpSp>
      <p:sp>
        <p:nvSpPr>
          <p:cNvPr id="28" name="Freeform 27" descr="decorative shape">
            <a:extLst>
              <a:ext uri="{FF2B5EF4-FFF2-40B4-BE49-F238E27FC236}">
                <a16:creationId xmlns:a16="http://schemas.microsoft.com/office/drawing/2014/main" id="{673D2D14-54FC-CB46-ABDD-F29B12949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785" y="5640251"/>
            <a:ext cx="12235273" cy="1546690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  <a:gd name="connsiteX0" fmla="*/ 14489 w 12220785"/>
              <a:gd name="connsiteY0" fmla="*/ 286079 h 2170535"/>
              <a:gd name="connsiteX1" fmla="*/ 373 w 12220785"/>
              <a:gd name="connsiteY1" fmla="*/ 2168647 h 2170535"/>
              <a:gd name="connsiteX2" fmla="*/ 12220785 w 12220785"/>
              <a:gd name="connsiteY2" fmla="*/ 2170535 h 2170535"/>
              <a:gd name="connsiteX3" fmla="*/ 12218717 w 12220785"/>
              <a:gd name="connsiteY3" fmla="*/ 215139 h 2170535"/>
              <a:gd name="connsiteX4" fmla="*/ 6366557 w 12220785"/>
              <a:gd name="connsiteY4" fmla="*/ 418339 h 2170535"/>
              <a:gd name="connsiteX5" fmla="*/ 14489 w 12220785"/>
              <a:gd name="connsiteY5" fmla="*/ 286079 h 2170535"/>
              <a:gd name="connsiteX0" fmla="*/ 14489 w 12235273"/>
              <a:gd name="connsiteY0" fmla="*/ 467449 h 2351905"/>
              <a:gd name="connsiteX1" fmla="*/ 373 w 12235273"/>
              <a:gd name="connsiteY1" fmla="*/ 2350017 h 2351905"/>
              <a:gd name="connsiteX2" fmla="*/ 12220785 w 12235273"/>
              <a:gd name="connsiteY2" fmla="*/ 2351905 h 2351905"/>
              <a:gd name="connsiteX3" fmla="*/ 12234901 w 12235273"/>
              <a:gd name="connsiteY3" fmla="*/ 0 h 2351905"/>
              <a:gd name="connsiteX4" fmla="*/ 6366557 w 12235273"/>
              <a:gd name="connsiteY4" fmla="*/ 599709 h 2351905"/>
              <a:gd name="connsiteX5" fmla="*/ 14489 w 12235273"/>
              <a:gd name="connsiteY5" fmla="*/ 467449 h 23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273" h="2351905">
                <a:moveTo>
                  <a:pt x="14489" y="467449"/>
                </a:moveTo>
                <a:cubicBezTo>
                  <a:pt x="17876" y="1469902"/>
                  <a:pt x="-3014" y="1347564"/>
                  <a:pt x="373" y="2350017"/>
                </a:cubicBezTo>
                <a:lnTo>
                  <a:pt x="12220785" y="2351905"/>
                </a:lnTo>
                <a:cubicBezTo>
                  <a:pt x="12217398" y="1349452"/>
                  <a:pt x="12238288" y="1002453"/>
                  <a:pt x="12234901" y="0"/>
                </a:cubicBezTo>
                <a:cubicBezTo>
                  <a:pt x="11049568" y="362373"/>
                  <a:pt x="9360370" y="1019656"/>
                  <a:pt x="6366557" y="599709"/>
                </a:cubicBezTo>
                <a:cubicBezTo>
                  <a:pt x="1828424" y="-206318"/>
                  <a:pt x="419301" y="385780"/>
                  <a:pt x="14489" y="467449"/>
                </a:cubicBezTo>
                <a:close/>
              </a:path>
            </a:pathLst>
          </a:custGeom>
          <a:solidFill>
            <a:srgbClr val="BA5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 descr="decorative shape">
            <a:extLst>
              <a:ext uri="{FF2B5EF4-FFF2-40B4-BE49-F238E27FC236}">
                <a16:creationId xmlns:a16="http://schemas.microsoft.com/office/drawing/2014/main" id="{CDC3FFFB-72EA-6A4F-A5FC-85B1D85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920" y="6037811"/>
            <a:ext cx="12220988" cy="1218183"/>
          </a:xfrm>
          <a:custGeom>
            <a:avLst/>
            <a:gdLst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360160 w 12212320"/>
              <a:gd name="connsiteY4" fmla="*/ 223520 h 2976880"/>
              <a:gd name="connsiteX5" fmla="*/ 0 w 12212320"/>
              <a:gd name="connsiteY5" fmla="*/ 30480 h 2976880"/>
              <a:gd name="connsiteX0" fmla="*/ 0 w 12212320"/>
              <a:gd name="connsiteY0" fmla="*/ 205331 h 3151731"/>
              <a:gd name="connsiteX1" fmla="*/ 0 w 12212320"/>
              <a:gd name="connsiteY1" fmla="*/ 3151731 h 3151731"/>
              <a:gd name="connsiteX2" fmla="*/ 12212320 w 12212320"/>
              <a:gd name="connsiteY2" fmla="*/ 3151731 h 3151731"/>
              <a:gd name="connsiteX3" fmla="*/ 12212320 w 12212320"/>
              <a:gd name="connsiteY3" fmla="*/ 174851 h 3151731"/>
              <a:gd name="connsiteX4" fmla="*/ 6360160 w 12212320"/>
              <a:gd name="connsiteY4" fmla="*/ 398371 h 3151731"/>
              <a:gd name="connsiteX5" fmla="*/ 0 w 12212320"/>
              <a:gd name="connsiteY5" fmla="*/ 205331 h 3151731"/>
              <a:gd name="connsiteX0" fmla="*/ 0 w 12212320"/>
              <a:gd name="connsiteY0" fmla="*/ 227992 h 3174392"/>
              <a:gd name="connsiteX1" fmla="*/ 0 w 12212320"/>
              <a:gd name="connsiteY1" fmla="*/ 3174392 h 3174392"/>
              <a:gd name="connsiteX2" fmla="*/ 12212320 w 12212320"/>
              <a:gd name="connsiteY2" fmla="*/ 3174392 h 3174392"/>
              <a:gd name="connsiteX3" fmla="*/ 12212320 w 12212320"/>
              <a:gd name="connsiteY3" fmla="*/ 197512 h 3174392"/>
              <a:gd name="connsiteX4" fmla="*/ 6360160 w 12212320"/>
              <a:gd name="connsiteY4" fmla="*/ 421032 h 3174392"/>
              <a:gd name="connsiteX5" fmla="*/ 0 w 12212320"/>
              <a:gd name="connsiteY5" fmla="*/ 227992 h 3174392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202209 h 3148609"/>
              <a:gd name="connsiteX1" fmla="*/ 0 w 12212320"/>
              <a:gd name="connsiteY1" fmla="*/ 3148609 h 3148609"/>
              <a:gd name="connsiteX2" fmla="*/ 12212320 w 12212320"/>
              <a:gd name="connsiteY2" fmla="*/ 3148609 h 3148609"/>
              <a:gd name="connsiteX3" fmla="*/ 12212320 w 12212320"/>
              <a:gd name="connsiteY3" fmla="*/ 171729 h 3148609"/>
              <a:gd name="connsiteX4" fmla="*/ 6766560 w 12212320"/>
              <a:gd name="connsiteY4" fmla="*/ 435889 h 3148609"/>
              <a:gd name="connsiteX5" fmla="*/ 0 w 12212320"/>
              <a:gd name="connsiteY5" fmla="*/ 202209 h 3148609"/>
              <a:gd name="connsiteX0" fmla="*/ 0 w 12212320"/>
              <a:gd name="connsiteY0" fmla="*/ 30480 h 2976880"/>
              <a:gd name="connsiteX1" fmla="*/ 0 w 12212320"/>
              <a:gd name="connsiteY1" fmla="*/ 2976880 h 2976880"/>
              <a:gd name="connsiteX2" fmla="*/ 12212320 w 12212320"/>
              <a:gd name="connsiteY2" fmla="*/ 2976880 h 2976880"/>
              <a:gd name="connsiteX3" fmla="*/ 12212320 w 12212320"/>
              <a:gd name="connsiteY3" fmla="*/ 0 h 2976880"/>
              <a:gd name="connsiteX4" fmla="*/ 6197600 w 12212320"/>
              <a:gd name="connsiteY4" fmla="*/ 680720 h 2976880"/>
              <a:gd name="connsiteX5" fmla="*/ 0 w 12212320"/>
              <a:gd name="connsiteY5" fmla="*/ 30480 h 2976880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87643"/>
              <a:gd name="connsiteX1" fmla="*/ 0 w 12212320"/>
              <a:gd name="connsiteY1" fmla="*/ 3187643 h 3187643"/>
              <a:gd name="connsiteX2" fmla="*/ 12212320 w 12212320"/>
              <a:gd name="connsiteY2" fmla="*/ 3187643 h 3187643"/>
              <a:gd name="connsiteX3" fmla="*/ 12212320 w 12212320"/>
              <a:gd name="connsiteY3" fmla="*/ 210763 h 3187643"/>
              <a:gd name="connsiteX4" fmla="*/ 6360160 w 12212320"/>
              <a:gd name="connsiteY4" fmla="*/ 413963 h 3187643"/>
              <a:gd name="connsiteX5" fmla="*/ 0 w 12212320"/>
              <a:gd name="connsiteY5" fmla="*/ 241243 h 3187643"/>
              <a:gd name="connsiteX0" fmla="*/ 0 w 12212320"/>
              <a:gd name="connsiteY0" fmla="*/ 241243 h 3197803"/>
              <a:gd name="connsiteX1" fmla="*/ 0 w 12212320"/>
              <a:gd name="connsiteY1" fmla="*/ 3187643 h 3197803"/>
              <a:gd name="connsiteX2" fmla="*/ 12212320 w 12212320"/>
              <a:gd name="connsiteY2" fmla="*/ 3197803 h 3197803"/>
              <a:gd name="connsiteX3" fmla="*/ 12212320 w 12212320"/>
              <a:gd name="connsiteY3" fmla="*/ 210763 h 3197803"/>
              <a:gd name="connsiteX4" fmla="*/ 6360160 w 12212320"/>
              <a:gd name="connsiteY4" fmla="*/ 413963 h 3197803"/>
              <a:gd name="connsiteX5" fmla="*/ 0 w 12212320"/>
              <a:gd name="connsiteY5" fmla="*/ 241243 h 3197803"/>
              <a:gd name="connsiteX0" fmla="*/ 0 w 12212320"/>
              <a:gd name="connsiteY0" fmla="*/ 241243 h 3248603"/>
              <a:gd name="connsiteX1" fmla="*/ 10160 w 12212320"/>
              <a:gd name="connsiteY1" fmla="*/ 3248603 h 3248603"/>
              <a:gd name="connsiteX2" fmla="*/ 12212320 w 12212320"/>
              <a:gd name="connsiteY2" fmla="*/ 3197803 h 3248603"/>
              <a:gd name="connsiteX3" fmla="*/ 12212320 w 12212320"/>
              <a:gd name="connsiteY3" fmla="*/ 210763 h 3248603"/>
              <a:gd name="connsiteX4" fmla="*/ 6360160 w 12212320"/>
              <a:gd name="connsiteY4" fmla="*/ 413963 h 3248603"/>
              <a:gd name="connsiteX5" fmla="*/ 0 w 12212320"/>
              <a:gd name="connsiteY5" fmla="*/ 241243 h 3248603"/>
              <a:gd name="connsiteX0" fmla="*/ 0 w 12222480"/>
              <a:gd name="connsiteY0" fmla="*/ 241243 h 3248603"/>
              <a:gd name="connsiteX1" fmla="*/ 10160 w 12222480"/>
              <a:gd name="connsiteY1" fmla="*/ 3248603 h 3248603"/>
              <a:gd name="connsiteX2" fmla="*/ 12222480 w 12222480"/>
              <a:gd name="connsiteY2" fmla="*/ 3218123 h 3248603"/>
              <a:gd name="connsiteX3" fmla="*/ 12212320 w 12222480"/>
              <a:gd name="connsiteY3" fmla="*/ 210763 h 3248603"/>
              <a:gd name="connsiteX4" fmla="*/ 6360160 w 12222480"/>
              <a:gd name="connsiteY4" fmla="*/ 413963 h 3248603"/>
              <a:gd name="connsiteX5" fmla="*/ 0 w 12222480"/>
              <a:gd name="connsiteY5" fmla="*/ 241243 h 3248603"/>
              <a:gd name="connsiteX0" fmla="*/ 6600 w 12229080"/>
              <a:gd name="connsiteY0" fmla="*/ 241243 h 3218123"/>
              <a:gd name="connsiteX1" fmla="*/ 576 w 12229080"/>
              <a:gd name="connsiteY1" fmla="*/ 2164271 h 3218123"/>
              <a:gd name="connsiteX2" fmla="*/ 12229080 w 12229080"/>
              <a:gd name="connsiteY2" fmla="*/ 3218123 h 3218123"/>
              <a:gd name="connsiteX3" fmla="*/ 12218920 w 12229080"/>
              <a:gd name="connsiteY3" fmla="*/ 210763 h 3218123"/>
              <a:gd name="connsiteX4" fmla="*/ 6366760 w 12229080"/>
              <a:gd name="connsiteY4" fmla="*/ 413963 h 3218123"/>
              <a:gd name="connsiteX5" fmla="*/ 6600 w 12229080"/>
              <a:gd name="connsiteY5" fmla="*/ 241243 h 3218123"/>
              <a:gd name="connsiteX0" fmla="*/ 6600 w 12229080"/>
              <a:gd name="connsiteY0" fmla="*/ 241243 h 2164271"/>
              <a:gd name="connsiteX1" fmla="*/ 576 w 12229080"/>
              <a:gd name="connsiteY1" fmla="*/ 2164271 h 2164271"/>
              <a:gd name="connsiteX2" fmla="*/ 12229080 w 12229080"/>
              <a:gd name="connsiteY2" fmla="*/ 2101422 h 2164271"/>
              <a:gd name="connsiteX3" fmla="*/ 12218920 w 12229080"/>
              <a:gd name="connsiteY3" fmla="*/ 210763 h 2164271"/>
              <a:gd name="connsiteX4" fmla="*/ 6366760 w 12229080"/>
              <a:gd name="connsiteY4" fmla="*/ 413963 h 2164271"/>
              <a:gd name="connsiteX5" fmla="*/ 6600 w 12229080"/>
              <a:gd name="connsiteY5" fmla="*/ 241243 h 2164271"/>
              <a:gd name="connsiteX0" fmla="*/ 6600 w 12220988"/>
              <a:gd name="connsiteY0" fmla="*/ 241243 h 2166159"/>
              <a:gd name="connsiteX1" fmla="*/ 576 w 12220988"/>
              <a:gd name="connsiteY1" fmla="*/ 2164271 h 2166159"/>
              <a:gd name="connsiteX2" fmla="*/ 12220988 w 12220988"/>
              <a:gd name="connsiteY2" fmla="*/ 2166159 h 2166159"/>
              <a:gd name="connsiteX3" fmla="*/ 12218920 w 12220988"/>
              <a:gd name="connsiteY3" fmla="*/ 210763 h 2166159"/>
              <a:gd name="connsiteX4" fmla="*/ 6366760 w 12220988"/>
              <a:gd name="connsiteY4" fmla="*/ 413963 h 2166159"/>
              <a:gd name="connsiteX5" fmla="*/ 6600 w 12220988"/>
              <a:gd name="connsiteY5" fmla="*/ 241243 h 2166159"/>
              <a:gd name="connsiteX0" fmla="*/ 6600 w 12220988"/>
              <a:gd name="connsiteY0" fmla="*/ 259985 h 2184901"/>
              <a:gd name="connsiteX1" fmla="*/ 576 w 12220988"/>
              <a:gd name="connsiteY1" fmla="*/ 2183013 h 2184901"/>
              <a:gd name="connsiteX2" fmla="*/ 12220988 w 12220988"/>
              <a:gd name="connsiteY2" fmla="*/ 2184901 h 2184901"/>
              <a:gd name="connsiteX3" fmla="*/ 12218920 w 12220988"/>
              <a:gd name="connsiteY3" fmla="*/ 229505 h 2184901"/>
              <a:gd name="connsiteX4" fmla="*/ 6366760 w 12220988"/>
              <a:gd name="connsiteY4" fmla="*/ 432705 h 2184901"/>
              <a:gd name="connsiteX5" fmla="*/ 6600 w 12220988"/>
              <a:gd name="connsiteY5" fmla="*/ 259985 h 2184901"/>
              <a:gd name="connsiteX0" fmla="*/ 6600 w 12220988"/>
              <a:gd name="connsiteY0" fmla="*/ 452538 h 2102325"/>
              <a:gd name="connsiteX1" fmla="*/ 576 w 12220988"/>
              <a:gd name="connsiteY1" fmla="*/ 2100437 h 2102325"/>
              <a:gd name="connsiteX2" fmla="*/ 12220988 w 12220988"/>
              <a:gd name="connsiteY2" fmla="*/ 2102325 h 2102325"/>
              <a:gd name="connsiteX3" fmla="*/ 12218920 w 12220988"/>
              <a:gd name="connsiteY3" fmla="*/ 146929 h 2102325"/>
              <a:gd name="connsiteX4" fmla="*/ 6366760 w 12220988"/>
              <a:gd name="connsiteY4" fmla="*/ 350129 h 2102325"/>
              <a:gd name="connsiteX5" fmla="*/ 6600 w 12220988"/>
              <a:gd name="connsiteY5" fmla="*/ 452538 h 21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0988" h="2102325">
                <a:moveTo>
                  <a:pt x="6600" y="452538"/>
                </a:moveTo>
                <a:cubicBezTo>
                  <a:pt x="9987" y="1454991"/>
                  <a:pt x="-2811" y="1097984"/>
                  <a:pt x="576" y="2100437"/>
                </a:cubicBezTo>
                <a:lnTo>
                  <a:pt x="12220988" y="2102325"/>
                </a:lnTo>
                <a:cubicBezTo>
                  <a:pt x="12217601" y="1099872"/>
                  <a:pt x="12222307" y="1149382"/>
                  <a:pt x="12218920" y="146929"/>
                </a:cubicBezTo>
                <a:cubicBezTo>
                  <a:pt x="11033587" y="509302"/>
                  <a:pt x="9360573" y="770076"/>
                  <a:pt x="6366760" y="350129"/>
                </a:cubicBezTo>
                <a:cubicBezTo>
                  <a:pt x="1828627" y="-455898"/>
                  <a:pt x="411412" y="370869"/>
                  <a:pt x="6600" y="452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D6E88-795E-4CF6-9A58-D05C98D0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936" y="6406815"/>
            <a:ext cx="679785" cy="324853"/>
          </a:xfrm>
        </p:spPr>
        <p:txBody>
          <a:bodyPr/>
          <a:lstStyle/>
          <a:p>
            <a:fld id="{7A527023-98B2-4B3A-B647-4528C2337F8B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4C2AA0-FDC6-46A8-9639-0CEB9967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PMW </a:t>
            </a:r>
            <a:r>
              <a:rPr lang="en-US" dirty="0" err="1"/>
              <a:t>LearnCTR</a:t>
            </a:r>
            <a:r>
              <a:rPr lang="en-US" dirty="0"/>
              <a:t>: PM Program Support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C545BB3-A20B-4651-84A2-6FE765CEBD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4770" y="2215542"/>
            <a:ext cx="6822831" cy="195931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The PMW </a:t>
            </a:r>
            <a:r>
              <a:rPr lang="en-US" dirty="0" err="1"/>
              <a:t>LearnCTR</a:t>
            </a:r>
            <a:r>
              <a:rPr lang="en-US" dirty="0"/>
              <a:t> includes an expanding set of over 40 unique modules that may be packaged and customized for peer mentoring programs to establish competencies for the provision of peer mentoring.   </a:t>
            </a:r>
          </a:p>
          <a:p>
            <a:pPr algn="l"/>
            <a:r>
              <a:rPr lang="en-US" dirty="0"/>
              <a:t>Modules include alternative media formats including YouTube subject matter exploration, peer mentoring tips and techniques, completion quizzes. </a:t>
            </a:r>
          </a:p>
          <a:p>
            <a:pPr algn="l"/>
            <a:r>
              <a:rPr lang="en-US" dirty="0"/>
              <a:t>Community-sourced or program specific content may be added to supplement your training protocol.  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83EE2C-0424-444E-B813-D8640F094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541E3-0068-4F2A-B870-97D41F8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Placeholder 9" descr="Certification of Training Completion">
            <a:extLst>
              <a:ext uri="{FF2B5EF4-FFF2-40B4-BE49-F238E27FC236}">
                <a16:creationId xmlns:a16="http://schemas.microsoft.com/office/drawing/2014/main" id="{FF29DBDF-6F79-412B-A6F0-9F0DC74E99B3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1579" y="2215442"/>
            <a:ext cx="3798916" cy="276398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792E61-01F3-48BE-A663-A9F049054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942" y="1367728"/>
            <a:ext cx="10607126" cy="56582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Certification Program Support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2F937D-2185-4CFC-B909-F12D299AEA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3347" y="5178275"/>
            <a:ext cx="10763721" cy="1051036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Once a SVRA identifies training requirements and PMC and/or PM completes the training requirements and testing, PMW </a:t>
            </a:r>
            <a:r>
              <a:rPr lang="en-US" sz="2000" dirty="0" err="1"/>
              <a:t>LearnCTR</a:t>
            </a:r>
            <a:r>
              <a:rPr lang="en-US" sz="2000" dirty="0"/>
              <a:t> staff issue a “Certificate of Completion” that may be used as part of an onboarding and training program.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BB7A-813A-4DBA-9A49-95A3D05F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PMW </a:t>
            </a:r>
            <a:r>
              <a:rPr lang="en-US" dirty="0" err="1"/>
              <a:t>ToolSuite</a:t>
            </a:r>
            <a:r>
              <a:rPr lang="en-US" dirty="0"/>
              <a:t>: </a:t>
            </a:r>
            <a:r>
              <a:rPr lang="en-US" dirty="0" err="1"/>
              <a:t>FieldGuide</a:t>
            </a:r>
            <a:r>
              <a:rPr lang="en-US" dirty="0"/>
              <a:t> APP/Activity Guides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F5FF1-D097-4D5C-9648-4E227FC41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7639" y="1319913"/>
            <a:ext cx="7264624" cy="730607"/>
          </a:xfrm>
        </p:spPr>
        <p:txBody>
          <a:bodyPr/>
          <a:lstStyle/>
          <a:p>
            <a:r>
              <a:rPr lang="en-US" dirty="0"/>
              <a:t>What is the “PMW </a:t>
            </a:r>
            <a:r>
              <a:rPr lang="en-US" dirty="0" err="1"/>
              <a:t>FieldGuide</a:t>
            </a:r>
            <a:r>
              <a:rPr lang="en-US" dirty="0"/>
              <a:t>”?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5BE56-3689-4F40-8839-3EF7A35369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4860" y="2200914"/>
            <a:ext cx="7349932" cy="174458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PMW </a:t>
            </a:r>
            <a:r>
              <a:rPr lang="en-US" sz="2400" b="1" dirty="0" err="1"/>
              <a:t>FieldGuide</a:t>
            </a:r>
            <a:r>
              <a:rPr lang="en-US" sz="2400" b="1" dirty="0"/>
              <a:t> </a:t>
            </a:r>
            <a:r>
              <a:rPr lang="en-US" sz="2400" dirty="0"/>
              <a:t>is an accessible web-based/mobile APP (available at </a:t>
            </a:r>
            <a:r>
              <a:rPr lang="en-US" sz="2400" b="1" dirty="0"/>
              <a:t>App Store </a:t>
            </a:r>
            <a:r>
              <a:rPr lang="en-US" sz="2400" dirty="0"/>
              <a:t>or </a:t>
            </a:r>
            <a:r>
              <a:rPr lang="en-US" sz="2400" b="1" dirty="0"/>
              <a:t>Google Play</a:t>
            </a:r>
            <a:r>
              <a:rPr lang="en-US" sz="2400" dirty="0"/>
              <a:t>) featuring an on-demand “mentoring program handbook” available in the field for the direct provision of peer mentoring practice.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85AA7-3265-4A86-ADC9-7546E28AA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32DC8-B79F-4773-9ECE-465B5FBE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15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1DE0A7-7E97-422F-A7CF-D9D2568091FA}"/>
              </a:ext>
            </a:extLst>
          </p:cNvPr>
          <p:cNvSpPr txBox="1">
            <a:spLocks/>
          </p:cNvSpPr>
          <p:nvPr/>
        </p:nvSpPr>
        <p:spPr>
          <a:xfrm>
            <a:off x="4740442" y="4382326"/>
            <a:ext cx="5960575" cy="730607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b="1" i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“There is an App for that!!!”</a:t>
            </a:r>
          </a:p>
        </p:txBody>
      </p:sp>
      <p:pic>
        <p:nvPicPr>
          <p:cNvPr id="10" name="Picture Placeholder 9" descr="Screen Capture of the PMW Field Guide showing top-level menu navigation including: &#10;Program Basics&#10;Disability Culture, Pride &amp; Access&#10;Mentoring Strategies&#10;Coordinator Supports&#10;Mentor Supports&#10;Mentee Supports&#10;PMW ActivityGuides&#10;PMW Docs&#10;My PMW&#10;This menu includes to Download Buttons to navigate to the App Store and the Google Play Store.">
            <a:extLst>
              <a:ext uri="{FF2B5EF4-FFF2-40B4-BE49-F238E27FC236}">
                <a16:creationId xmlns:a16="http://schemas.microsoft.com/office/drawing/2014/main" id="{6D20627E-9F40-4C92-8E4A-DA6B79AE2C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2" y="1685216"/>
            <a:ext cx="1856512" cy="3018603"/>
          </a:xfrm>
        </p:spPr>
      </p:pic>
    </p:spTree>
    <p:extLst>
      <p:ext uri="{BB962C8B-B14F-4D97-AF65-F5344CB8AC3E}">
        <p14:creationId xmlns:p14="http://schemas.microsoft.com/office/powerpoint/2010/main" val="20617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BB7A-813A-4DBA-9A49-95A3D05F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PMW </a:t>
            </a:r>
            <a:r>
              <a:rPr lang="en-US" dirty="0" err="1"/>
              <a:t>ToolSuite</a:t>
            </a:r>
            <a:r>
              <a:rPr lang="en-US" dirty="0"/>
              <a:t>: </a:t>
            </a:r>
            <a:r>
              <a:rPr lang="en-US" dirty="0" err="1"/>
              <a:t>FieldGuide</a:t>
            </a:r>
            <a:r>
              <a:rPr lang="en-US" dirty="0"/>
              <a:t> APP/Activity Guides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F5FF1-D097-4D5C-9648-4E227FC41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7639" y="1319913"/>
            <a:ext cx="7264624" cy="730607"/>
          </a:xfrm>
        </p:spPr>
        <p:txBody>
          <a:bodyPr/>
          <a:lstStyle/>
          <a:p>
            <a:r>
              <a:rPr lang="en-US" dirty="0"/>
              <a:t>What is the “PMW </a:t>
            </a:r>
            <a:r>
              <a:rPr lang="en-US" dirty="0" err="1"/>
              <a:t>FieldGuide</a:t>
            </a:r>
            <a:r>
              <a:rPr lang="en-US" dirty="0"/>
              <a:t>”?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5BE56-3689-4F40-8839-3EF7A35369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4860" y="2200914"/>
            <a:ext cx="7349932" cy="17445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PMW </a:t>
            </a:r>
            <a:r>
              <a:rPr lang="en-US" sz="2400" dirty="0" err="1"/>
              <a:t>FieldGuide</a:t>
            </a:r>
            <a:r>
              <a:rPr lang="en-US" sz="2400" dirty="0"/>
              <a:t> is an accessible web-based/mobile APP (available at </a:t>
            </a:r>
            <a:r>
              <a:rPr lang="en-US" sz="2400" b="1" dirty="0"/>
              <a:t>App Store </a:t>
            </a:r>
            <a:r>
              <a:rPr lang="en-US" sz="2400" dirty="0"/>
              <a:t>or </a:t>
            </a:r>
            <a:r>
              <a:rPr lang="en-US" sz="2400" b="1" dirty="0"/>
              <a:t>Google Play</a:t>
            </a:r>
            <a:r>
              <a:rPr lang="en-US" sz="2400" dirty="0"/>
              <a:t>) featuring an on-demand “mentoring program handbook” available in the field for the direct provision of peer mentoring practice.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85AA7-3265-4A86-ADC9-7546E28AA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32DC8-B79F-4773-9ECE-465B5FBE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16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1DE0A7-7E97-422F-A7CF-D9D2568091FA}"/>
              </a:ext>
            </a:extLst>
          </p:cNvPr>
          <p:cNvSpPr txBox="1">
            <a:spLocks/>
          </p:cNvSpPr>
          <p:nvPr/>
        </p:nvSpPr>
        <p:spPr>
          <a:xfrm>
            <a:off x="4740442" y="4382326"/>
            <a:ext cx="5960575" cy="730607"/>
          </a:xfrm>
          <a:prstGeom prst="rect">
            <a:avLst/>
          </a:prstGeom>
          <a:noFill/>
        </p:spPr>
        <p:txBody>
          <a:bodyPr lIns="91440" tIns="91440" rIns="91440" bIns="91440"/>
          <a:lstStyle>
            <a:lvl1pPr marL="33338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200" b="1" i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“There is an App for that!!!”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10F393-8676-4769-A4AF-0C78737C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1" y="1862516"/>
            <a:ext cx="1766277" cy="2783201"/>
          </a:xfrm>
        </p:spPr>
      </p:pic>
    </p:spTree>
    <p:extLst>
      <p:ext uri="{BB962C8B-B14F-4D97-AF65-F5344CB8AC3E}">
        <p14:creationId xmlns:p14="http://schemas.microsoft.com/office/powerpoint/2010/main" val="34364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882E02-D7DA-4486-A3D5-418FA1D8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PMW </a:t>
            </a:r>
            <a:r>
              <a:rPr lang="en-US" dirty="0" err="1"/>
              <a:t>ToolSuite</a:t>
            </a:r>
            <a:r>
              <a:rPr lang="en-US" dirty="0"/>
              <a:t>: </a:t>
            </a:r>
            <a:r>
              <a:rPr lang="en-US" dirty="0" err="1"/>
              <a:t>FieldGuide</a:t>
            </a:r>
            <a:r>
              <a:rPr lang="en-US" dirty="0"/>
              <a:t> Features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6617FE-B568-402C-BDDE-A70356090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965" y="1040004"/>
            <a:ext cx="8512233" cy="730607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D87A35-BF72-4F33-AA48-C96DD6ABB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4965" y="1677637"/>
            <a:ext cx="8287789" cy="38648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Navigation Dashboard – Expandable and Collapsible Menu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APP/PC Desktop Functionality – User account accessed “My favorites” and “My Recent” bookmarks and App Share; Usage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On-demand Mentoring Tools and Content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PMW </a:t>
            </a:r>
            <a:r>
              <a:rPr lang="en-US" sz="1600" b="1" dirty="0" err="1"/>
              <a:t>ActivityGuides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PMW </a:t>
            </a:r>
            <a:r>
              <a:rPr lang="en-US" sz="1600" b="1" dirty="0" err="1"/>
              <a:t>AbleSheets</a:t>
            </a:r>
            <a:r>
              <a:rPr lang="en-US" sz="1600" b="1" dirty="0"/>
              <a:t> </a:t>
            </a:r>
            <a:r>
              <a:rPr lang="en-US" sz="1600" dirty="0"/>
              <a:t>- Downloadable/Printable/Emailable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PMW Program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PMW Tools - SSI Benefit Calculator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PMW Learn CTR - Multimedia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Customizable expansion available through PMW </a:t>
            </a:r>
            <a:r>
              <a:rPr lang="en-US" dirty="0" err="1"/>
              <a:t>TechCTR</a:t>
            </a: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C21399-EB99-4331-BC19-E1F394CD0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7D362-9F9D-4898-BB2A-C4D8CCF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6D3D3E6-729F-4139-A56C-176960B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" y="1819571"/>
            <a:ext cx="1913022" cy="2940975"/>
          </a:xfrm>
        </p:spPr>
      </p:pic>
    </p:spTree>
    <p:extLst>
      <p:ext uri="{BB962C8B-B14F-4D97-AF65-F5344CB8AC3E}">
        <p14:creationId xmlns:p14="http://schemas.microsoft.com/office/powerpoint/2010/main" val="35879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5185-9A3B-4A94-933B-F74080B5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PMW </a:t>
            </a:r>
            <a:r>
              <a:rPr lang="en-US" err="1"/>
              <a:t>ToolSuite</a:t>
            </a:r>
            <a:r>
              <a:rPr lang="en-US"/>
              <a:t>: </a:t>
            </a:r>
            <a:r>
              <a:rPr lang="en-US" err="1"/>
              <a:t>ActivityGuides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81BB-3F19-4770-910A-FC8D9DFF5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8363" y="2163883"/>
            <a:ext cx="7958087" cy="3862844"/>
          </a:xfrm>
        </p:spPr>
        <p:txBody>
          <a:bodyPr/>
          <a:lstStyle/>
          <a:p>
            <a:pPr algn="l"/>
            <a:r>
              <a:rPr lang="en-US" dirty="0"/>
              <a:t>The PMW </a:t>
            </a:r>
            <a:r>
              <a:rPr lang="en-US" dirty="0" err="1"/>
              <a:t>ActivityGuides</a:t>
            </a:r>
            <a:r>
              <a:rPr lang="en-US" dirty="0"/>
              <a:t> are a growing collection of ‘Subject Matter’ guides available through the PMW </a:t>
            </a:r>
            <a:r>
              <a:rPr lang="en-US" dirty="0" err="1"/>
              <a:t>FieldGuide</a:t>
            </a:r>
            <a:r>
              <a:rPr lang="en-US" dirty="0"/>
              <a:t> for a Peer Mentor to employ in direct one-to-one or group peer mentoring session.  Each </a:t>
            </a:r>
            <a:r>
              <a:rPr lang="en-US" dirty="0" err="1"/>
              <a:t>ActivityGuide</a:t>
            </a:r>
            <a:r>
              <a:rPr lang="en-US" dirty="0"/>
              <a:t> includes: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Peer Mentor Guidance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Activities with Supported Worksheets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Impact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Supported by Learn CTR Training and Program Resources</a:t>
            </a:r>
          </a:p>
          <a:p>
            <a:pPr algn="l"/>
            <a:r>
              <a:rPr lang="en-US" dirty="0"/>
              <a:t>Current examples include the </a:t>
            </a:r>
            <a:r>
              <a:rPr lang="en-US" b="1" dirty="0"/>
              <a:t>Networking</a:t>
            </a:r>
            <a:r>
              <a:rPr lang="en-US" dirty="0"/>
              <a:t>, </a:t>
            </a:r>
            <a:r>
              <a:rPr lang="en-US" b="1" dirty="0"/>
              <a:t>Disability Disclosure Digital Citizenship PMW </a:t>
            </a:r>
            <a:r>
              <a:rPr lang="en-US" b="1" dirty="0" err="1"/>
              <a:t>ActivityGuides</a:t>
            </a:r>
            <a:r>
              <a:rPr lang="en-US" dirty="0"/>
              <a:t>.  </a:t>
            </a:r>
          </a:p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29836-D515-4DA0-8597-1AB23A51D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CE500-8816-4361-B3E7-04E05624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Placeholder 8" descr="Logo&#10;&#10;PMW ActivityGuides">
            <a:extLst>
              <a:ext uri="{FF2B5EF4-FFF2-40B4-BE49-F238E27FC236}">
                <a16:creationId xmlns:a16="http://schemas.microsoft.com/office/drawing/2014/main" id="{7560A1D5-4303-4DB5-8338-12F8B0CD96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3" y="1656159"/>
            <a:ext cx="2734056" cy="135940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37C8F-FE29-4EFA-8E0A-E04966118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PMW </a:t>
            </a:r>
            <a:r>
              <a:rPr lang="en-US" err="1"/>
              <a:t>ActivityGuides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5185-9A3B-4A94-933B-F74080B5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PMW </a:t>
            </a:r>
            <a:r>
              <a:rPr lang="en-US" dirty="0" err="1"/>
              <a:t>ToolSuite</a:t>
            </a:r>
            <a:r>
              <a:rPr lang="en-US" dirty="0"/>
              <a:t>:  </a:t>
            </a:r>
            <a:r>
              <a:rPr lang="en-US" dirty="0" err="1"/>
              <a:t>WorkSheets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81BB-3F19-4770-910A-FC8D9DFF5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1071" y="2163883"/>
            <a:ext cx="7395379" cy="3862844"/>
          </a:xfrm>
        </p:spPr>
        <p:txBody>
          <a:bodyPr/>
          <a:lstStyle/>
          <a:p>
            <a:pPr algn="l"/>
            <a:r>
              <a:rPr lang="en-US" dirty="0"/>
              <a:t>Work sheets and fillable forms are available through the PMW </a:t>
            </a:r>
            <a:r>
              <a:rPr lang="en-US" dirty="0" err="1"/>
              <a:t>FieldGuide</a:t>
            </a:r>
            <a:r>
              <a:rPr lang="en-US" dirty="0"/>
              <a:t> and may include program specific resources to support peer mentoring objectives. </a:t>
            </a:r>
          </a:p>
          <a:p>
            <a:pPr algn="l"/>
            <a:r>
              <a:rPr lang="en-US" altLang="en-US" dirty="0">
                <a:latin typeface="+mj-lt"/>
                <a:cs typeface="Calibri" panose="020F0502020204030204" pitchFamily="34" charset="0"/>
              </a:rPr>
              <a:t>The expanding library of PMW </a:t>
            </a:r>
            <a:r>
              <a:rPr lang="en-US" altLang="en-US" dirty="0" err="1">
                <a:latin typeface="+mj-lt"/>
                <a:cs typeface="Calibri" panose="020F0502020204030204" pitchFamily="34" charset="0"/>
              </a:rPr>
              <a:t>FieldGuide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 content is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download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edit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save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share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print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and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email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-able. </a:t>
            </a:r>
          </a:p>
          <a:p>
            <a:pPr algn="l"/>
            <a:r>
              <a:rPr lang="en-US" dirty="0"/>
              <a:t>These tools are designed to provide fidelity and agency to the provision of peer mentoring support. </a:t>
            </a:r>
          </a:p>
          <a:p>
            <a:pPr algn="l"/>
            <a:r>
              <a:rPr lang="en-US" dirty="0"/>
              <a:t>The </a:t>
            </a:r>
            <a:r>
              <a:rPr lang="en-US" b="1" dirty="0"/>
              <a:t>PMW </a:t>
            </a:r>
            <a:r>
              <a:rPr lang="en-US" b="1" dirty="0" err="1"/>
              <a:t>TechCTR</a:t>
            </a:r>
            <a:r>
              <a:rPr lang="en-US" b="1" dirty="0"/>
              <a:t> </a:t>
            </a:r>
            <a:r>
              <a:rPr lang="en-US" dirty="0"/>
              <a:t>is available to work with agencies and program administrators to customize the resources available through the </a:t>
            </a:r>
            <a:r>
              <a:rPr lang="en-US" b="1" dirty="0"/>
              <a:t>PMW </a:t>
            </a:r>
            <a:r>
              <a:rPr lang="en-US" b="1" dirty="0" err="1"/>
              <a:t>FieldGuide</a:t>
            </a:r>
            <a:r>
              <a:rPr lang="en-US" dirty="0"/>
              <a:t>.  </a:t>
            </a:r>
          </a:p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29836-D515-4DA0-8597-1AB23A51D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CE500-8816-4361-B3E7-04E05624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37C8F-FE29-4EFA-8E0A-E04966118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111" y="1402533"/>
            <a:ext cx="11330052" cy="565828"/>
          </a:xfrm>
        </p:spPr>
        <p:txBody>
          <a:bodyPr/>
          <a:lstStyle/>
          <a:p>
            <a:pPr algn="l"/>
            <a:r>
              <a:rPr lang="en-US" altLang="en-US" b="1" dirty="0">
                <a:latin typeface="+mj-lt"/>
                <a:cs typeface="Calibri" panose="020F0502020204030204" pitchFamily="34" charset="0"/>
              </a:rPr>
              <a:t>Download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edit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save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share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print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-able; and </a:t>
            </a:r>
            <a:r>
              <a:rPr lang="en-US" altLang="en-US" b="1" dirty="0">
                <a:latin typeface="+mj-lt"/>
                <a:cs typeface="Calibri" panose="020F0502020204030204" pitchFamily="34" charset="0"/>
              </a:rPr>
              <a:t>email</a:t>
            </a:r>
            <a:r>
              <a:rPr lang="en-US" altLang="en-US" dirty="0">
                <a:latin typeface="+mj-lt"/>
                <a:cs typeface="Calibri" panose="020F0502020204030204" pitchFamily="34" charset="0"/>
              </a:rPr>
              <a:t>-able</a:t>
            </a:r>
            <a:endParaRPr lang="en-US" b="1" dirty="0"/>
          </a:p>
        </p:txBody>
      </p:sp>
      <p:pic>
        <p:nvPicPr>
          <p:cNvPr id="11" name="Picture Placeholder 10" descr="Screenshot:&#10;Peer MentoringWorks Mentor Progress Evaluation Form">
            <a:extLst>
              <a:ext uri="{FF2B5EF4-FFF2-40B4-BE49-F238E27FC236}">
                <a16:creationId xmlns:a16="http://schemas.microsoft.com/office/drawing/2014/main" id="{049C5363-D88F-45CF-8975-58F54430BD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" y="2110153"/>
            <a:ext cx="3158708" cy="4080480"/>
          </a:xfrm>
        </p:spPr>
      </p:pic>
    </p:spTree>
    <p:extLst>
      <p:ext uri="{BB962C8B-B14F-4D97-AF65-F5344CB8AC3E}">
        <p14:creationId xmlns:p14="http://schemas.microsoft.com/office/powerpoint/2010/main" val="39214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9511E6-5657-4D41-A328-82F8E07B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9" y="576083"/>
            <a:ext cx="5313792" cy="1014984"/>
          </a:xfrm>
        </p:spPr>
        <p:txBody>
          <a:bodyPr>
            <a:normAutofit/>
          </a:bodyPr>
          <a:lstStyle/>
          <a:p>
            <a:r>
              <a:rPr lang="en-US" sz="3600" dirty="0"/>
              <a:t>Peer Mentoring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54FFC-48CA-484D-8296-610D26425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1B830-AC11-4895-BD07-5E4D818BA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27023-98B2-4B3A-B647-4528C2337F8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A15FC-4ED2-4FBD-B0F4-CAF9B074EA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4972" y="787065"/>
            <a:ext cx="4802266" cy="49850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b="1" dirty="0"/>
              <a:t>Peers</a:t>
            </a:r>
            <a:r>
              <a:rPr lang="en-US" sz="2400" dirty="0"/>
              <a:t> are individuals who share some common characteristics, attributes or circumstances. These may relate to age, (dis)ability, interests, etc.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b="1" dirty="0"/>
              <a:t>Peer mentors </a:t>
            </a:r>
            <a:r>
              <a:rPr lang="en-US" sz="2400" dirty="0"/>
              <a:t>are individuals who have more experience within that common area along with additional training in how to assist another in acquiring skills, knowledge and attitudes to be more successful.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D94F2-1F75-433B-8F2B-A22BB566BE82}"/>
              </a:ext>
            </a:extLst>
          </p:cNvPr>
          <p:cNvSpPr txBox="1"/>
          <p:nvPr/>
        </p:nvSpPr>
        <p:spPr>
          <a:xfrm>
            <a:off x="806449" y="1591067"/>
            <a:ext cx="487680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Peer Mentoring </a:t>
            </a:r>
            <a:r>
              <a:rPr lang="en-US" sz="2400" i="1" dirty="0">
                <a:solidFill>
                  <a:schemeClr val="bg1"/>
                </a:solidFill>
              </a:rPr>
              <a:t>is a process through which a more experienced individual encourages and assists a less experienced individual develop his or her potential within a shared area of interest.</a:t>
            </a:r>
          </a:p>
          <a:p>
            <a:pPr>
              <a:spcBef>
                <a:spcPts val="600"/>
              </a:spcBef>
            </a:pPr>
            <a:r>
              <a:rPr lang="en-US" sz="2400" i="1" dirty="0">
                <a:solidFill>
                  <a:schemeClr val="bg1"/>
                </a:solidFill>
              </a:rPr>
              <a:t>It is a </a:t>
            </a:r>
            <a:r>
              <a:rPr lang="en-US" sz="2400" b="1" i="1" dirty="0">
                <a:solidFill>
                  <a:schemeClr val="bg1"/>
                </a:solidFill>
              </a:rPr>
              <a:t>reciprocal one </a:t>
            </a:r>
            <a:r>
              <a:rPr lang="en-US" sz="2400" i="1" dirty="0">
                <a:solidFill>
                  <a:schemeClr val="bg1"/>
                </a:solidFill>
              </a:rPr>
              <a:t>in that both individuals in the partnership have an opportunity for </a:t>
            </a:r>
            <a:r>
              <a:rPr lang="en-US" sz="2400" b="1" i="1" dirty="0">
                <a:solidFill>
                  <a:schemeClr val="bg1"/>
                </a:solidFill>
              </a:rPr>
              <a:t>growth </a:t>
            </a:r>
            <a:r>
              <a:rPr lang="en-US" sz="2400" i="1" dirty="0">
                <a:solidFill>
                  <a:schemeClr val="bg1"/>
                </a:solidFill>
              </a:rPr>
              <a:t>and </a:t>
            </a:r>
            <a:r>
              <a:rPr lang="en-US" sz="2400" b="1" i="1" dirty="0">
                <a:solidFill>
                  <a:schemeClr val="bg1"/>
                </a:solidFill>
              </a:rPr>
              <a:t>development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</a:p>
          <a:p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7E1AD-6297-4057-9827-E70BA18C1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https://www2.waisman.wisc.edu/cedd//pdfs/products/family/PPM.pdf</a:t>
            </a:r>
          </a:p>
        </p:txBody>
      </p:sp>
    </p:spTree>
    <p:extLst>
      <p:ext uri="{BB962C8B-B14F-4D97-AF65-F5344CB8AC3E}">
        <p14:creationId xmlns:p14="http://schemas.microsoft.com/office/powerpoint/2010/main" val="41582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5185-9A3B-4A94-933B-F74080B5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PMW </a:t>
            </a:r>
            <a:r>
              <a:rPr lang="en-US" dirty="0" err="1"/>
              <a:t>TechCTR</a:t>
            </a:r>
            <a:r>
              <a:rPr lang="en-US" dirty="0"/>
              <a:t>:  Program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81BB-3F19-4770-910A-FC8D9DFF5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65884" y="2057400"/>
            <a:ext cx="7670133" cy="3668902"/>
          </a:xfrm>
        </p:spPr>
        <p:txBody>
          <a:bodyPr/>
          <a:lstStyle/>
          <a:p>
            <a:pPr algn="l"/>
            <a:r>
              <a:rPr lang="en-US" dirty="0"/>
              <a:t>The PMW </a:t>
            </a:r>
            <a:r>
              <a:rPr lang="en-US" dirty="0" err="1"/>
              <a:t>TechCTR</a:t>
            </a:r>
            <a:r>
              <a:rPr lang="en-US" dirty="0"/>
              <a:t> is available to assist State Vocational Rehabilitation Agencies (SVRA) and related programs and agencies supporting youth, student and young adult transition through peer mentoring.  </a:t>
            </a:r>
          </a:p>
          <a:p>
            <a:pPr algn="l"/>
            <a:r>
              <a:rPr lang="en-US" dirty="0"/>
              <a:t>PolicyWorks, through its technical support team and resources, bring experience and support services developed as the legacy of the WINTAC.   </a:t>
            </a:r>
          </a:p>
          <a:p>
            <a:pPr algn="l"/>
            <a:r>
              <a:rPr lang="en-US" dirty="0"/>
              <a:t>The Peer </a:t>
            </a:r>
            <a:r>
              <a:rPr lang="en-US" dirty="0" err="1"/>
              <a:t>MentoringWorks</a:t>
            </a:r>
            <a:r>
              <a:rPr lang="en-US" dirty="0"/>
              <a:t> CoP, its </a:t>
            </a:r>
            <a:r>
              <a:rPr lang="en-US" dirty="0" err="1"/>
              <a:t>LearnCTR</a:t>
            </a:r>
            <a:r>
              <a:rPr lang="en-US" dirty="0"/>
              <a:t> and </a:t>
            </a:r>
            <a:r>
              <a:rPr lang="en-US" dirty="0" err="1"/>
              <a:t>ToolSuite</a:t>
            </a:r>
            <a:r>
              <a:rPr lang="en-US" dirty="0"/>
              <a:t> are available to support the design and implementation of peer mentoring programs as an inclusive transition support to individuals with disabilities.  </a:t>
            </a:r>
          </a:p>
          <a:p>
            <a:pPr algn="l"/>
            <a:r>
              <a:rPr lang="en-US" dirty="0"/>
              <a:t>Join the </a:t>
            </a:r>
            <a:r>
              <a:rPr lang="en-US" b="1" dirty="0"/>
              <a:t>PMW CoP </a:t>
            </a:r>
            <a:r>
              <a:rPr lang="en-US" dirty="0"/>
              <a:t>and access resources to design and implement your peer mentoring program.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29836-D515-4DA0-8597-1AB23A51D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CE500-8816-4361-B3E7-04E05624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Placeholder 10" descr="Logo:  PMW TechCTR">
            <a:extLst>
              <a:ext uri="{FF2B5EF4-FFF2-40B4-BE49-F238E27FC236}">
                <a16:creationId xmlns:a16="http://schemas.microsoft.com/office/drawing/2014/main" id="{F80FCAA4-CD67-443B-8D94-4A2514C2C0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0" y="1871876"/>
            <a:ext cx="2711416" cy="13982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951F79-7ED1-4FD2-A133-64837E765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620" y="1303855"/>
            <a:ext cx="8114414" cy="565828"/>
          </a:xfrm>
        </p:spPr>
        <p:txBody>
          <a:bodyPr/>
          <a:lstStyle/>
          <a:p>
            <a:r>
              <a:rPr lang="en-US" dirty="0"/>
              <a:t>Program Design and Implementation Support</a:t>
            </a:r>
          </a:p>
        </p:txBody>
      </p:sp>
    </p:spTree>
    <p:extLst>
      <p:ext uri="{BB962C8B-B14F-4D97-AF65-F5344CB8AC3E}">
        <p14:creationId xmlns:p14="http://schemas.microsoft.com/office/powerpoint/2010/main" val="24110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953D5E-F86B-4CFE-AAC3-6C1ECFCC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PMW Community of Practitioners (CoP) </a:t>
            </a:r>
          </a:p>
        </p:txBody>
      </p:sp>
      <p:pic>
        <p:nvPicPr>
          <p:cNvPr id="21" name="Picture Placeholder 20" descr="Graphic Image of PMW Community that includes Voc Rehab/Workforce and Education Community Partners and Providers employ Peer Mentors Cordinators in a circle supported by three pillars including:  PMW LearnCTR (Training/Certification),&#10;PMW ToolSuie and Subject Matter Experts and Best Practices.">
            <a:extLst>
              <a:ext uri="{FF2B5EF4-FFF2-40B4-BE49-F238E27FC236}">
                <a16:creationId xmlns:a16="http://schemas.microsoft.com/office/drawing/2014/main" id="{596D3BE9-E034-40E3-A406-C4F20045F8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" y="1255375"/>
            <a:ext cx="3913683" cy="498264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8082D5-3A95-4DB9-9684-8E194E8B7F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3105" y="1792704"/>
            <a:ext cx="6545179" cy="4507511"/>
          </a:xfrm>
        </p:spPr>
        <p:txBody>
          <a:bodyPr/>
          <a:lstStyle/>
          <a:p>
            <a:pPr marL="33338" indent="0" algn="l">
              <a:buNone/>
            </a:pPr>
            <a:r>
              <a:rPr lang="en-US" sz="2000" b="0" i="0" dirty="0">
                <a:solidFill>
                  <a:srgbClr val="1B1F22"/>
                </a:solidFill>
                <a:effectLst/>
                <a:latin typeface="Poppins"/>
              </a:rPr>
              <a:t>The PMW CoP connects a network of peer mentoring providers for the purpose of mentoring other providers to develop and expand peer mentoring programs as a VR service.  The PMW CoP seeks to: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F22"/>
                </a:solidFill>
                <a:latin typeface="Poppins"/>
              </a:rPr>
              <a:t>Support Peer Mentoring Services: advocacy, efficacy and determination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F22"/>
                </a:solidFill>
                <a:effectLst/>
                <a:latin typeface="Poppins"/>
              </a:rPr>
              <a:t>Identify emerging best practices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F22"/>
                </a:solidFill>
                <a:effectLst/>
                <a:latin typeface="Poppins"/>
              </a:rPr>
              <a:t>Capture and share early success stories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F22"/>
                </a:solidFill>
                <a:effectLst/>
                <a:latin typeface="Poppins"/>
              </a:rPr>
              <a:t>Build a library of resources and technical assistance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F22"/>
                </a:solidFill>
                <a:effectLst/>
                <a:latin typeface="Poppins"/>
              </a:rPr>
              <a:t>Explore the development of new tools and practices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FF193C-DC4B-4009-85B4-04BA85CB9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Peer Mentoring Works CoP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48849-55F3-4618-8D98-E509F243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1F45-725A-214E-88A9-63ACB630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14" y="674745"/>
            <a:ext cx="2057996" cy="465584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Contact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A26DEE3-73D4-49E8-8C97-D9364BB5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06815"/>
            <a:ext cx="655721" cy="324853"/>
          </a:xfrm>
          <a:prstGeom prst="rect">
            <a:avLst/>
          </a:prstGeom>
        </p:spPr>
        <p:txBody>
          <a:bodyPr/>
          <a:lstStyle/>
          <a:p>
            <a:fld id="{7A527023-98B2-4B3A-B647-4528C2337F8B}" type="slidenum">
              <a:rPr lang="en-US" smtClean="0"/>
              <a:t>22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CF37-CEB6-614F-A430-E363DB127D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0778" y="2262188"/>
            <a:ext cx="4452447" cy="19669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20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1.Steven.Allen@gmail.com</a:t>
            </a:r>
            <a:endParaRPr lang="en-US" sz="2000">
              <a:solidFill>
                <a:schemeClr val="accent1"/>
              </a:solidFill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2000"/>
              <a:t>850-879-2631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20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 peermentoringworks.org</a:t>
            </a:r>
            <a:r>
              <a:rPr lang="en-US" sz="2000">
                <a:solidFill>
                  <a:schemeClr val="accent1"/>
                </a:solidFill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2000">
                <a:solidFill>
                  <a:schemeClr val="accent1"/>
                </a:solidFill>
              </a:rPr>
              <a:t>www.disabilitypolicyworks.org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067BA2-6174-7649-A9C0-B11ED967872B}"/>
              </a:ext>
            </a:extLst>
          </p:cNvPr>
          <p:cNvSpPr/>
          <p:nvPr/>
        </p:nvSpPr>
        <p:spPr>
          <a:xfrm>
            <a:off x="450635" y="1690493"/>
            <a:ext cx="4044762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>
                <a:solidFill>
                  <a:srgbClr val="00859B"/>
                </a:solidFill>
              </a:rPr>
              <a:t>Steve Allen, President </a:t>
            </a:r>
            <a:r>
              <a:rPr lang="en-US" b="1" err="1">
                <a:solidFill>
                  <a:srgbClr val="00859B"/>
                </a:solidFill>
              </a:rPr>
              <a:t>PolicyWorks</a:t>
            </a:r>
            <a:endParaRPr lang="en-US" b="1">
              <a:solidFill>
                <a:srgbClr val="00859B"/>
              </a:solidFill>
            </a:endParaRPr>
          </a:p>
        </p:txBody>
      </p:sp>
      <p:pic>
        <p:nvPicPr>
          <p:cNvPr id="11" name="Picture 10" descr="Peer MentoringWorks logo">
            <a:extLst>
              <a:ext uri="{FF2B5EF4-FFF2-40B4-BE49-F238E27FC236}">
                <a16:creationId xmlns:a16="http://schemas.microsoft.com/office/drawing/2014/main" id="{456CCB0F-44A3-7D43-B03A-0EC3F5E8A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5" y="5456031"/>
            <a:ext cx="2848139" cy="973475"/>
          </a:xfrm>
          <a:prstGeom prst="rect">
            <a:avLst/>
          </a:prstGeom>
        </p:spPr>
      </p:pic>
      <p:pic>
        <p:nvPicPr>
          <p:cNvPr id="30" name="Picture 29" title="envelope icon">
            <a:extLst>
              <a:ext uri="{FF2B5EF4-FFF2-40B4-BE49-F238E27FC236}">
                <a16:creationId xmlns:a16="http://schemas.microsoft.com/office/drawing/2014/main" id="{72A1A84B-FCBB-3945-956C-E60CE02A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54" y="2508321"/>
            <a:ext cx="342560" cy="342560"/>
          </a:xfrm>
          <a:prstGeom prst="rect">
            <a:avLst/>
          </a:prstGeom>
        </p:spPr>
      </p:pic>
      <p:pic>
        <p:nvPicPr>
          <p:cNvPr id="26" name="Picture 25" title="telephone icon">
            <a:extLst>
              <a:ext uri="{FF2B5EF4-FFF2-40B4-BE49-F238E27FC236}">
                <a16:creationId xmlns:a16="http://schemas.microsoft.com/office/drawing/2014/main" id="{F70B76FA-7B28-7C46-9125-C93560BF9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54" y="3185134"/>
            <a:ext cx="342560" cy="342560"/>
          </a:xfrm>
          <a:prstGeom prst="rect">
            <a:avLst/>
          </a:prstGeom>
        </p:spPr>
      </p:pic>
      <p:pic>
        <p:nvPicPr>
          <p:cNvPr id="28" name="Picture 27" title="globe icon">
            <a:extLst>
              <a:ext uri="{FF2B5EF4-FFF2-40B4-BE49-F238E27FC236}">
                <a16:creationId xmlns:a16="http://schemas.microsoft.com/office/drawing/2014/main" id="{90F080E1-7739-9749-8A17-41625040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76" y="3909643"/>
            <a:ext cx="342560" cy="3425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67A840-3EA6-EF46-BD8D-A994A6C41694}"/>
              </a:ext>
            </a:extLst>
          </p:cNvPr>
          <p:cNvSpPr/>
          <p:nvPr/>
        </p:nvSpPr>
        <p:spPr>
          <a:xfrm>
            <a:off x="6626222" y="1030427"/>
            <a:ext cx="5221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Join us for our PMW 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Community of Practice Meeting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on March 24th, 2021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Hosted on Zoom </a:t>
            </a:r>
            <a:r>
              <a:rPr lang="en-US" sz="2000" b="1">
                <a:solidFill>
                  <a:schemeClr val="bg1"/>
                </a:solidFill>
              </a:rPr>
              <a:t>1:00-2:30pm EDT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CD92B-26EE-4E45-8BF8-518FFB3C95B9}"/>
              </a:ext>
            </a:extLst>
          </p:cNvPr>
          <p:cNvSpPr/>
          <p:nvPr/>
        </p:nvSpPr>
        <p:spPr>
          <a:xfrm>
            <a:off x="6536489" y="2627202"/>
            <a:ext cx="52213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</a:rPr>
              <a:t>Visit Peer </a:t>
            </a:r>
            <a:r>
              <a:rPr lang="en-US" sz="2600" b="1" err="1">
                <a:solidFill>
                  <a:schemeClr val="bg1"/>
                </a:solidFill>
              </a:rPr>
              <a:t>MentoringWorks</a:t>
            </a:r>
            <a:r>
              <a:rPr lang="en-US" sz="2600" b="1">
                <a:solidFill>
                  <a:schemeClr val="bg1"/>
                </a:solidFill>
              </a:rPr>
              <a:t> Online</a:t>
            </a:r>
          </a:p>
        </p:txBody>
      </p:sp>
      <p:grpSp>
        <p:nvGrpSpPr>
          <p:cNvPr id="15" name="Group 14" descr="laptop with the Peer MentoringWorks website">
            <a:extLst>
              <a:ext uri="{FF2B5EF4-FFF2-40B4-BE49-F238E27FC236}">
                <a16:creationId xmlns:a16="http://schemas.microsoft.com/office/drawing/2014/main" id="{97ACAA64-7221-B046-B781-5A6B704EAB56}"/>
              </a:ext>
            </a:extLst>
          </p:cNvPr>
          <p:cNvGrpSpPr/>
          <p:nvPr/>
        </p:nvGrpSpPr>
        <p:grpSpPr>
          <a:xfrm>
            <a:off x="6626221" y="3301227"/>
            <a:ext cx="5221371" cy="3430441"/>
            <a:chOff x="6626222" y="3894666"/>
            <a:chExt cx="5221371" cy="3430441"/>
          </a:xfrm>
        </p:grpSpPr>
        <p:pic>
          <p:nvPicPr>
            <p:cNvPr id="12" name="Picture 11" descr="peermentoringworksonline.org&#10;" title="laptop screen capture">
              <a:extLst>
                <a:ext uri="{FF2B5EF4-FFF2-40B4-BE49-F238E27FC236}">
                  <a16:creationId xmlns:a16="http://schemas.microsoft.com/office/drawing/2014/main" id="{2D7A0870-7150-B54A-9F6C-4F3975C3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222" y="3894666"/>
              <a:ext cx="5221371" cy="3430441"/>
            </a:xfrm>
            <a:prstGeom prst="rect">
              <a:avLst/>
            </a:prstGeom>
          </p:spPr>
        </p:pic>
        <p:pic>
          <p:nvPicPr>
            <p:cNvPr id="14" name="Picture 13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6493E2DB-02A1-DD45-A30A-2FFB528C7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3666" y="4250266"/>
              <a:ext cx="3826934" cy="207554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156BCCB-B6A3-5D40-946C-3DF6224F51D9}"/>
              </a:ext>
            </a:extLst>
          </p:cNvPr>
          <p:cNvSpPr/>
          <p:nvPr/>
        </p:nvSpPr>
        <p:spPr>
          <a:xfrm>
            <a:off x="7940846" y="5713478"/>
            <a:ext cx="2592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hlinkClick r:id="rId4"/>
              </a:rPr>
              <a:t>www.peermentoringworks.org</a:t>
            </a:r>
            <a:r>
              <a:rPr lang="en-US" sz="140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49994-E832-4CE6-B8FD-24BAED1A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35" y="485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5D3F0A2-C08E-4122-9E13-2162AC75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Why Peer Mentoring?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CD95C0-93BE-4E69-9F2C-3BD2F100C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863" y="1482826"/>
            <a:ext cx="10600615" cy="127842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rgbClr val="1B1F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the most efficient way of delivering self-advocacy the traditional teacher, Counselor or Service Provider instructs student (Youth) model?  Is there a role for more experienced students with disabilities to model and mirror advocacy through a relationship built on trust and common perspective? 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rgbClr val="1B1F22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10259D-93A9-4DF7-B6FB-69C1A52C1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863" y="2971800"/>
            <a:ext cx="11027737" cy="30319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Evidence shows students peer mentoring students promotes success and the effectiveness of peer mentoring over traditional mentoring and classroom instruction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due to shared perspective and perceived credibility.  Peer mentoring has a proven track record of helping young people: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increase expectations for their future,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 self-advocacy skills,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build personal networks, and 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access important community resources.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012593-7261-4B4E-BDF0-0D54F35B4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4A3EB-8946-4688-A8B3-3DD5978A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B8E9-E112-4F30-B641-E7CB6FC0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VR Supported Peer Mentoring Provision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A8FC9-8950-48D8-A2D2-FBD99C6A1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627" y="1426464"/>
            <a:ext cx="10856392" cy="4594225"/>
          </a:xfrm>
        </p:spPr>
        <p:txBody>
          <a:bodyPr/>
          <a:lstStyle/>
          <a:p>
            <a:r>
              <a:rPr lang="en-US" sz="1600" dirty="0">
                <a:solidFill>
                  <a:srgbClr val="1B1F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Vocationa</a:t>
            </a:r>
            <a:r>
              <a:rPr lang="en-US" sz="1600" dirty="0">
                <a:solidFill>
                  <a:srgbClr val="1B1F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 Rehab (VR) </a:t>
            </a:r>
            <a:r>
              <a:rPr lang="en-US" sz="1600" dirty="0">
                <a:solidFill>
                  <a:srgbClr val="1B1F2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peer mentoring includes the development and employment of peer mentoring networks for young people and especially students with disabilities to support transition from school to post-secondary education and employment through the power and influence of high expectations, self-determination, and the development of self-advocacy skills.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solidFill>
                  <a:srgbClr val="1B1F22"/>
                </a:solidFill>
                <a:latin typeface="+mj-lt"/>
                <a:cs typeface="Times New Roman" panose="02020603050405020304" pitchFamily="18" charset="0"/>
              </a:rPr>
              <a:t>If a State VR Agency (SCVR) uses peer mentors to provide any of the five required Pre-ETS services, can they charge the cost of the peer mentor delivering the required service to the minimum reserve requirement for Pre-ETS?</a:t>
            </a:r>
            <a:br>
              <a:rPr lang="en-US" sz="1600" dirty="0">
                <a:solidFill>
                  <a:srgbClr val="1B1F22"/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rgbClr val="1B1F22"/>
                </a:solidFill>
                <a:latin typeface="+mj-lt"/>
                <a:cs typeface="Times New Roman" panose="02020603050405020304" pitchFamily="18" charset="0"/>
              </a:rPr>
            </a:br>
            <a:endParaRPr lang="en-US" sz="1600" dirty="0">
              <a:solidFill>
                <a:srgbClr val="1B1F2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1A4A4-DF70-4311-B2AD-DD4FF091E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727" y="3898232"/>
            <a:ext cx="10017065" cy="12744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“Yes. The peer mentor in this scenario is treated in the same way as any other contracted service provider and the cost incurred providing direct Pre-ETS services that fall under any of the five required Pre-ETS activities, could be charged to the funds reserved for pre-employment transition services.”</a:t>
            </a:r>
            <a:b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	Source: WINTAC’s FAQs Pre-employment transition servi</a:t>
            </a:r>
            <a:r>
              <a:rPr lang="en-US" sz="16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C88FD-FB3B-4AE1-86F3-E9363EE38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AD4F-07F6-406E-8E97-88A340DA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FE7DE1-2DF6-495F-B128-375F4494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Peer Mentoring Workforce</a:t>
            </a:r>
          </a:p>
        </p:txBody>
      </p:sp>
      <p:pic>
        <p:nvPicPr>
          <p:cNvPr id="10" name="Picture Placeholder 9" descr="A green chalkboard with white writing&#10;&#10;Now Hiring:  Peer Mentors Wanted!">
            <a:extLst>
              <a:ext uri="{FF2B5EF4-FFF2-40B4-BE49-F238E27FC236}">
                <a16:creationId xmlns:a16="http://schemas.microsoft.com/office/drawing/2014/main" id="{97D496AD-8B82-45DB-8212-08C55C9BBB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" y="1343306"/>
            <a:ext cx="4019437" cy="218728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A67058-17A1-4A23-A1AC-585799E78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5773" y="1425903"/>
            <a:ext cx="6629688" cy="207669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VR Community Employment Services Providers seeking </a:t>
            </a:r>
            <a:r>
              <a:rPr lang="en-US" sz="2400" b="1" dirty="0"/>
              <a:t>Peer Mentor Coordinators and Peer Mentors </a:t>
            </a:r>
            <a:r>
              <a:rPr lang="en-US" sz="2400" dirty="0"/>
              <a:t>to serve students with disabilities preparing to transition to competitive integrated employment or post-secondary educational settings.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36562-E95A-4A47-BC5D-12D2A491A1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F273B-59D3-4DC5-8D66-BB195D37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18BFB3-16E1-45C0-9C97-5D8D3E404C3E}"/>
              </a:ext>
            </a:extLst>
          </p:cNvPr>
          <p:cNvSpPr txBox="1"/>
          <p:nvPr/>
        </p:nvSpPr>
        <p:spPr>
          <a:xfrm>
            <a:off x="571224" y="3589686"/>
            <a:ext cx="11227624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/>
              <a:t>Peer Mentor Coordinator</a:t>
            </a:r>
            <a:r>
              <a:rPr lang="en-US" b="1"/>
              <a:t>:  </a:t>
            </a:r>
            <a:r>
              <a:rPr lang="en-US"/>
              <a:t>Preferred </a:t>
            </a:r>
            <a:r>
              <a:rPr lang="en-US" dirty="0"/>
              <a:t>knowledge and/or experience in employment services provision and program administration and willing to support and guide a team of </a:t>
            </a:r>
            <a:r>
              <a:rPr lang="en-US" b="1" dirty="0"/>
              <a:t>Peer Mentors </a:t>
            </a:r>
            <a:r>
              <a:rPr lang="en-US" dirty="0"/>
              <a:t>to support program objectives in the direct provision of </a:t>
            </a:r>
            <a:r>
              <a:rPr lang="en-US" b="1" dirty="0"/>
              <a:t>Pre-Employment Transition Services (Pre-ETS)</a:t>
            </a:r>
            <a:r>
              <a:rPr lang="en-US" dirty="0"/>
              <a:t>.</a:t>
            </a:r>
            <a:endParaRPr lang="en-US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/>
              <a:t>Peer Mentors*:  </a:t>
            </a:r>
            <a:r>
              <a:rPr lang="en-US" dirty="0"/>
              <a:t>Should be </a:t>
            </a:r>
            <a:r>
              <a:rPr lang="en-US" b="1" dirty="0"/>
              <a:t>self-determined</a:t>
            </a:r>
            <a:r>
              <a:rPr lang="en-US" dirty="0"/>
              <a:t> and be willing to share experiences, knowledge and resources for </a:t>
            </a:r>
            <a:r>
              <a:rPr lang="en-US" b="1" dirty="0"/>
              <a:t>self-advocacy </a:t>
            </a:r>
            <a:r>
              <a:rPr lang="en-US" dirty="0"/>
              <a:t>engagement with students with disabilities. Candidates who are self-motivated and possess qualities of leadership and are able to work independently and as part of a team under the guidance of a Coordinator to support peer mentoring program goals for students with disabilities (14-21).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/>
              <a:t>*Previous work experience is NOT required</a:t>
            </a:r>
            <a:r>
              <a:rPr lang="en-US" dirty="0"/>
              <a:t>. Training and background screening and work tools provided. Strong consideration to candidates experienced or familiar with self-advocacy of youth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22538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me"/>
          <p:cNvSpPr txBox="1"/>
          <p:nvPr/>
        </p:nvSpPr>
        <p:spPr>
          <a:xfrm>
            <a:off x="9877939" y="4442522"/>
            <a:ext cx="198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Wy</a:t>
            </a:r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n</a:t>
            </a:r>
            <a:r>
              <a:rPr lang="id-ID" sz="2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</a:t>
            </a:r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</a:t>
            </a:r>
            <a:r>
              <a:rPr lang="id-ID" sz="20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ta “Wyn” Kumar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8B2912-F9A1-4373-8EBA-16A351E4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Peer Mentor Workforce: Testimonial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CA47C-2D22-4530-87B2-C7CDAC6361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8793" y="2870549"/>
            <a:ext cx="5069856" cy="2498655"/>
          </a:xfrm>
        </p:spPr>
        <p:txBody>
          <a:bodyPr/>
          <a:lstStyle/>
          <a:p>
            <a:pPr algn="l" fontAlgn="auto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000" b="0" i="0" dirty="0">
                <a:effectLst/>
                <a:latin typeface="-apple-system"/>
              </a:rPr>
              <a:t>FL Youth Peer Mentor at Work Opportunities Unlimited, Inc., Boca Raton, FL  2019-2020 </a:t>
            </a:r>
          </a:p>
          <a:p>
            <a:pPr algn="l" fontAlgn="auto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000" b="0" i="0" dirty="0">
                <a:effectLst/>
                <a:latin typeface="-apple-system"/>
              </a:rPr>
              <a:t>6th Grade Teacher at Achievement First-Bushwick Charter School,  Brooklyn, NY 2021 - Present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1C9AA-4CC6-4B54-B078-3FD383ACC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1EB64-E94C-4B7D-B245-3054058E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CB4DD2-421A-4BF3-B209-757267816D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515" y="1351337"/>
            <a:ext cx="11032237" cy="937050"/>
          </a:xfrm>
          <a:solidFill>
            <a:srgbClr val="A9572E"/>
          </a:solidFill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“We both learned from each other in this experience. He learned dedication and patience pays off and I learned about the power of persistence.”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Placeholder 17" descr="Profile Pic of Wyneeta &quot;Wyn&quot; Kumar with Icon to link to video">
            <a:extLst>
              <a:ext uri="{FF2B5EF4-FFF2-40B4-BE49-F238E27FC236}">
                <a16:creationId xmlns:a16="http://schemas.microsoft.com/office/drawing/2014/main" id="{A1833754-49CA-4387-9ADC-77447585E1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17" y="2751506"/>
            <a:ext cx="2273246" cy="2273246"/>
          </a:xfrm>
        </p:spPr>
      </p:pic>
      <p:pic>
        <p:nvPicPr>
          <p:cNvPr id="20" name="Picture 19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9647B38-D855-4006-9CA9-E7DE8CFAA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60" y="3493964"/>
            <a:ext cx="788330" cy="78833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97132B-9591-409C-BC03-8B7477FF8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916" y="1691127"/>
            <a:ext cx="5900135" cy="543040"/>
          </a:xfrm>
        </p:spPr>
        <p:txBody>
          <a:bodyPr/>
          <a:lstStyle/>
          <a:p>
            <a:pPr algn="r"/>
            <a:r>
              <a:rPr lang="id-ID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Wy</a:t>
            </a:r>
            <a:r>
              <a:rPr lang="en-US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n</a:t>
            </a:r>
            <a:r>
              <a:rPr lang="id-ID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e</a:t>
            </a:r>
            <a:r>
              <a:rPr lang="id-ID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ta “Wyn” Kumar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953D5E-F86B-4CFE-AAC3-6C1ECFCC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Research:  Fidelity Model for Peer Mentoring Programs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C6152-1C9B-47B9-ACD0-32533AA477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8850" y="1453896"/>
            <a:ext cx="6953250" cy="4846320"/>
          </a:xfrm>
        </p:spPr>
        <p:txBody>
          <a:bodyPr/>
          <a:lstStyle/>
          <a:p>
            <a:pPr marL="33338" indent="0">
              <a:buNone/>
            </a:pPr>
            <a:r>
              <a:rPr lang="en-US" b="1" dirty="0"/>
              <a:t>How do SVRAs and Community Rehabilitation Providers turn the promise of peer mentoring into an effective practice? </a:t>
            </a:r>
          </a:p>
          <a:p>
            <a:pPr marL="33338" indent="0">
              <a:buNone/>
            </a:pPr>
            <a:r>
              <a:rPr lang="en-US" dirty="0"/>
              <a:t>In 2017, the National Mentoring Resource Center released a review that identified key findings and resources:</a:t>
            </a:r>
          </a:p>
          <a:p>
            <a:r>
              <a:rPr lang="en-US" dirty="0"/>
              <a:t>The most significant impacts on peer mentoring program effectiveness appear to be the mentors’ attitudes and motivations, clarity of </a:t>
            </a:r>
            <a:r>
              <a:rPr lang="en-US" b="1" dirty="0"/>
              <a:t>programmatic infrastructure</a:t>
            </a:r>
            <a:r>
              <a:rPr lang="en-US" dirty="0"/>
              <a:t>, and </a:t>
            </a:r>
            <a:r>
              <a:rPr lang="en-US" b="1" dirty="0"/>
              <a:t>fidelity of its implementation.</a:t>
            </a:r>
            <a:r>
              <a:rPr lang="en-US" dirty="0"/>
              <a:t> </a:t>
            </a:r>
          </a:p>
          <a:p>
            <a:r>
              <a:rPr lang="en-US" dirty="0"/>
              <a:t>The means by which programs have positive effects on mentees appears to be largely through the consistent and affirming presence of mentors, and the </a:t>
            </a:r>
            <a:r>
              <a:rPr lang="en-US" b="1" dirty="0"/>
              <a:t>clarity and predictability resulting from a clear program structure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30695-614A-4AE2-A8C8-C22528F60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3338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48849-55F3-4618-8D98-E509F243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49D4C-8F7D-4039-AA11-BC0BEE24D7AA}"/>
              </a:ext>
            </a:extLst>
          </p:cNvPr>
          <p:cNvSpPr txBox="1"/>
          <p:nvPr/>
        </p:nvSpPr>
        <p:spPr>
          <a:xfrm>
            <a:off x="2630659" y="6204628"/>
            <a:ext cx="73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8" indent="0">
              <a:buNone/>
            </a:pPr>
            <a:r>
              <a:rPr lang="en-US" dirty="0"/>
              <a:t>Source: </a:t>
            </a:r>
            <a:r>
              <a:rPr lang="en-US" dirty="0">
                <a:hlinkClick r:id="rId3"/>
              </a:rPr>
              <a:t>National Mentoring Resource Center’s Peer Mentoring article</a:t>
            </a:r>
            <a:r>
              <a:rPr lang="en-US" dirty="0"/>
              <a:t>.</a:t>
            </a:r>
          </a:p>
        </p:txBody>
      </p:sp>
      <p:pic>
        <p:nvPicPr>
          <p:cNvPr id="6" name="Picture 5" descr="Screenshot of National Mentoring Resource Centers Home Page featuring research article on Peer Mentoring.">
            <a:extLst>
              <a:ext uri="{FF2B5EF4-FFF2-40B4-BE49-F238E27FC236}">
                <a16:creationId xmlns:a16="http://schemas.microsoft.com/office/drawing/2014/main" id="{EA9BAFFF-3D48-4CCF-B7F7-1147982C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1" y="1441678"/>
            <a:ext cx="3732995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7FF06D-5EFF-48F6-938F-E039A894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Mentoring Program Roles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C20F99-B374-404B-820A-8B54A4FB80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627" y="1426464"/>
            <a:ext cx="4741235" cy="459422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1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en-US" sz="1800" b="1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Administration</a:t>
            </a:r>
            <a:endParaRPr lang="en-US" sz="1800" b="1" dirty="0">
              <a:solidFill>
                <a:srgbClr val="1B1F22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Vocational Rehab Agency program administration staff that identify peer mentoring service fee schedules, service duration, program benchmarks, reporting standards, VR program goals (</a:t>
            </a:r>
            <a:r>
              <a:rPr lang="en-US" sz="1800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Pre-ETS and Transition Support Objectives) training protocols and provider eligibility requirements.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1" i="1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 Counselors or LEA Counselors</a:t>
            </a:r>
            <a:endParaRPr lang="en-US" sz="1800" b="1" i="1" dirty="0">
              <a:solidFill>
                <a:srgbClr val="1B1F22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VR or LEA Counselor:  Referral Agent for student with a disability eligible for Pre-ETS Services identified to benefit from peer mentoring service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</a:pPr>
            <a:endParaRPr lang="en-US" sz="1800" b="1" i="1" dirty="0">
              <a:solidFill>
                <a:srgbClr val="1B1F22"/>
              </a:solidFill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30EE7-A6D4-4E45-ADC1-A3A4960C7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6085" y="1593131"/>
            <a:ext cx="6136880" cy="4188044"/>
          </a:xfrm>
        </p:spPr>
        <p:txBody>
          <a:bodyPr/>
          <a:lstStyle/>
          <a:p>
            <a:r>
              <a:rPr lang="en-US" sz="1400" b="1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Peer Mentees </a:t>
            </a:r>
            <a:r>
              <a:rPr lang="en-US" sz="1400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students (14-21) who are receiving peer mentoring support   referral from the Local E</a:t>
            </a:r>
            <a:r>
              <a:rPr lang="en-US" sz="1400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ducation Agency or VR Counselors as a Pre-ETS Service.</a:t>
            </a:r>
            <a:endParaRPr lang="en-US" sz="1400" dirty="0">
              <a:solidFill>
                <a:srgbClr val="1B1F22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Youth Peer Mentors </a:t>
            </a:r>
            <a:r>
              <a:rPr lang="en-US" sz="1400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youth (16-24) who are receiving peer mentoring support in support of </a:t>
            </a:r>
            <a:r>
              <a:rPr lang="en-US" sz="1400" dirty="0">
                <a:solidFill>
                  <a:srgbClr val="1B1F22"/>
                </a:solidFill>
                <a:highlight>
                  <a:srgbClr val="FFFF00"/>
                </a:highlight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Individualized </a:t>
            </a:r>
            <a:r>
              <a:rPr lang="en-US" sz="1400" dirty="0">
                <a:solidFill>
                  <a:srgbClr val="1B1F22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for Employment (IPE) through a referral from a VR Counselor.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mentors </a:t>
            </a:r>
            <a:r>
              <a:rPr lang="en-US" sz="1400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individuals who have more experience within that common area along with additional training in how to assist another in acquiring skills, knowledge and attitudes to be more successful.</a:t>
            </a:r>
          </a:p>
          <a:p>
            <a:r>
              <a:rPr lang="en-US" sz="1400" b="1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Mentor Coordinators</a:t>
            </a:r>
            <a:r>
              <a:rPr lang="en-US" sz="1400" dirty="0">
                <a:solidFill>
                  <a:srgbClr val="1B1F22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serve as an administrative mentoring guide supporting the provision and administration of peer mentoring engagement to support fidelity and agency in service provision and program administration.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2CD7A0-B12E-4035-BCDF-6116036F3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451F0-08E6-424C-83A5-28520F10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A4C19D-D86A-493E-852D-D651E8A7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PMW</a:t>
            </a:r>
            <a:r>
              <a:rPr lang="en-US" sz="3200" dirty="0"/>
              <a:t> Peer Mentoring Program Resources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84E46-2974-42BD-8309-8D933576A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4901" y="1461245"/>
            <a:ext cx="6717804" cy="3935510"/>
          </a:xfrm>
        </p:spPr>
        <p:txBody>
          <a:bodyPr/>
          <a:lstStyle/>
          <a:p>
            <a:pPr marL="0"/>
            <a:r>
              <a:rPr lang="en-US" sz="2000" dirty="0">
                <a:solidFill>
                  <a:schemeClr val="tx1"/>
                </a:solidFill>
              </a:rPr>
              <a:t>PMW </a:t>
            </a:r>
            <a:r>
              <a:rPr lang="en-US" sz="2000" dirty="0" err="1">
                <a:solidFill>
                  <a:schemeClr val="tx1"/>
                </a:solidFill>
              </a:rPr>
              <a:t>LearnCTR</a:t>
            </a:r>
            <a:r>
              <a:rPr lang="en-US" sz="2000" b="0" dirty="0">
                <a:solidFill>
                  <a:schemeClr val="tx1"/>
                </a:solidFill>
              </a:rPr>
              <a:t>: </a:t>
            </a:r>
            <a:r>
              <a:rPr lang="en-US" sz="2000" b="0" dirty="0" err="1">
                <a:solidFill>
                  <a:schemeClr val="tx1"/>
                </a:solidFill>
              </a:rPr>
              <a:t>YesLMS</a:t>
            </a:r>
            <a:r>
              <a:rPr lang="en-US" sz="2000" b="0" dirty="0">
                <a:solidFill>
                  <a:schemeClr val="tx1"/>
                </a:solidFill>
              </a:rPr>
              <a:t> Training Modules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Peer Mentor Coordinator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Peer Mentor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PMW </a:t>
            </a:r>
            <a:r>
              <a:rPr lang="en-US" sz="2000" dirty="0" err="1">
                <a:solidFill>
                  <a:schemeClr val="tx1"/>
                </a:solidFill>
              </a:rPr>
              <a:t>ToolSuite</a:t>
            </a:r>
            <a:r>
              <a:rPr lang="en-US" sz="2000" b="0" dirty="0">
                <a:solidFill>
                  <a:schemeClr val="tx1"/>
                </a:solidFill>
              </a:rPr>
              <a:t>: 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Field Guide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Activity Guides </a:t>
            </a:r>
          </a:p>
          <a:p>
            <a:pPr marL="457200">
              <a:spcBef>
                <a:spcPts val="0"/>
              </a:spcBef>
            </a:pPr>
            <a:r>
              <a:rPr lang="en-US" sz="2000" b="0" dirty="0" err="1">
                <a:solidFill>
                  <a:schemeClr val="tx1"/>
                </a:solidFill>
              </a:rPr>
              <a:t>WorkSheets</a:t>
            </a:r>
            <a:endParaRPr lang="en-US" sz="2000" b="0" dirty="0">
              <a:solidFill>
                <a:schemeClr val="tx1"/>
              </a:solidFill>
            </a:endParaRP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PMW </a:t>
            </a:r>
            <a:r>
              <a:rPr lang="en-US" sz="2000" dirty="0" err="1">
                <a:solidFill>
                  <a:schemeClr val="tx1"/>
                </a:solidFill>
              </a:rPr>
              <a:t>TechCTR</a:t>
            </a:r>
            <a:r>
              <a:rPr lang="en-US" sz="2000" b="0" dirty="0">
                <a:solidFill>
                  <a:schemeClr val="tx1"/>
                </a:solidFill>
              </a:rPr>
              <a:t>:  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Design and Consultation</a:t>
            </a: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PMW Community of Practice (PMW CoP)</a:t>
            </a:r>
            <a:r>
              <a:rPr lang="en-US" sz="2000" b="0" dirty="0">
                <a:solidFill>
                  <a:schemeClr val="tx1"/>
                </a:solidFill>
              </a:rPr>
              <a:t>: </a:t>
            </a:r>
          </a:p>
          <a:p>
            <a:pPr marL="457200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</a:rPr>
              <a:t>Webinars and Bi-Quarterly Meetings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4A44DA-D161-4D48-B95C-F4F9AD726E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F3820-70A1-40D0-A9DB-EA7B43B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7023-98B2-4B3A-B647-4528C2337F8B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Logo_  Peer MentoringWorks&#10;&#10;Description automatically generated">
            <a:extLst>
              <a:ext uri="{FF2B5EF4-FFF2-40B4-BE49-F238E27FC236}">
                <a16:creationId xmlns:a16="http://schemas.microsoft.com/office/drawing/2014/main" id="{F06464AD-1C11-4CDB-AD80-A2B8E194F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2467330"/>
            <a:ext cx="4660006" cy="19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MW Theme">
  <a:themeElements>
    <a:clrScheme name="PMW">
      <a:dk1>
        <a:srgbClr val="000000"/>
      </a:dk1>
      <a:lt1>
        <a:srgbClr val="FFFFFF"/>
      </a:lt1>
      <a:dk2>
        <a:srgbClr val="005587"/>
      </a:dk2>
      <a:lt2>
        <a:srgbClr val="FFFFFF"/>
      </a:lt2>
      <a:accent1>
        <a:srgbClr val="00859B"/>
      </a:accent1>
      <a:accent2>
        <a:srgbClr val="BA5826"/>
      </a:accent2>
      <a:accent3>
        <a:srgbClr val="DB864E"/>
      </a:accent3>
      <a:accent4>
        <a:srgbClr val="F1B334"/>
      </a:accent4>
      <a:accent5>
        <a:srgbClr val="007B4B"/>
      </a:accent5>
      <a:accent6>
        <a:srgbClr val="68478D"/>
      </a:accent6>
      <a:hlink>
        <a:srgbClr val="00859B"/>
      </a:hlink>
      <a:folHlink>
        <a:srgbClr val="008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029DF72-7854-B843-9EFE-F12369A20735}" vid="{B75BF869-B79F-274B-BF76-538709B158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F36AE7B35F4EA1C4B143C1DB6E2F" ma:contentTypeVersion="13" ma:contentTypeDescription="Create a new document." ma:contentTypeScope="" ma:versionID="a14eb260afc9cad352e512e80502a4dc">
  <xsd:schema xmlns:xsd="http://www.w3.org/2001/XMLSchema" xmlns:xs="http://www.w3.org/2001/XMLSchema" xmlns:p="http://schemas.microsoft.com/office/2006/metadata/properties" xmlns:ns3="9a897d84-dab7-4b79-89ca-96a0cb4fa818" xmlns:ns4="b8e5adc3-331d-4a27-b872-6b1f5430c855" targetNamespace="http://schemas.microsoft.com/office/2006/metadata/properties" ma:root="true" ma:fieldsID="cd257cc72af79e746ef3cd52a08407bf" ns3:_="" ns4:_="">
    <xsd:import namespace="9a897d84-dab7-4b79-89ca-96a0cb4fa818"/>
    <xsd:import namespace="b8e5adc3-331d-4a27-b872-6b1f5430c8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97d84-dab7-4b79-89ca-96a0cb4fa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5adc3-331d-4a27-b872-6b1f5430c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53990-19B8-45F4-AF0A-7350B6C75A3D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b8e5adc3-331d-4a27-b872-6b1f5430c855"/>
    <ds:schemaRef ds:uri="9a897d84-dab7-4b79-89ca-96a0cb4fa81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19171D-459F-4577-BA7B-9E371A5B1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6B33BB-40F0-4FF6-9EA7-4ACAD973456B}">
  <ds:schemaRefs>
    <ds:schemaRef ds:uri="9a897d84-dab7-4b79-89ca-96a0cb4fa818"/>
    <ds:schemaRef ds:uri="b8e5adc3-331d-4a27-b872-6b1f5430c8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PMW_Template</Template>
  <TotalTime>14178</TotalTime>
  <Words>2010</Words>
  <Application>Microsoft Office PowerPoint</Application>
  <PresentationFormat>Widescreen</PresentationFormat>
  <Paragraphs>193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-apple-system</vt:lpstr>
      <vt:lpstr>Arial</vt:lpstr>
      <vt:lpstr>Arial Nova</vt:lpstr>
      <vt:lpstr>Arial Nova Light</vt:lpstr>
      <vt:lpstr>Calibri</vt:lpstr>
      <vt:lpstr>Courier New</vt:lpstr>
      <vt:lpstr>Poppins</vt:lpstr>
      <vt:lpstr>Poppins SemiBold</vt:lpstr>
      <vt:lpstr>Roboto</vt:lpstr>
      <vt:lpstr>Symbol</vt:lpstr>
      <vt:lpstr>System Font Regular</vt:lpstr>
      <vt:lpstr>Wingdings</vt:lpstr>
      <vt:lpstr>PMW Theme</vt:lpstr>
      <vt:lpstr>Peer Mentoring Community of Practice</vt:lpstr>
      <vt:lpstr>Peer Mentoring</vt:lpstr>
      <vt:lpstr>Why Peer Mentoring? </vt:lpstr>
      <vt:lpstr>VR Supported Peer Mentoring Provision</vt:lpstr>
      <vt:lpstr>Building a Peer Mentoring Workforce</vt:lpstr>
      <vt:lpstr>Peer Mentor Workforce: Testimonial</vt:lpstr>
      <vt:lpstr>Research:  Fidelity Model for Peer Mentoring Programs</vt:lpstr>
      <vt:lpstr>Peer Mentoring Program Roles</vt:lpstr>
      <vt:lpstr>PMW Peer Mentoring Program Resources</vt:lpstr>
      <vt:lpstr>PMW LearnCTR: Defined</vt:lpstr>
      <vt:lpstr>PMW LearnCTR: PM Fundamental Modules  </vt:lpstr>
      <vt:lpstr>PowerPoint Presentation</vt:lpstr>
      <vt:lpstr>PMW LearnCTR:  Program Elective Modules</vt:lpstr>
      <vt:lpstr>PMW LearnCTR: PM Program Support</vt:lpstr>
      <vt:lpstr>PMW ToolSuite: FieldGuide APP/Activity Guides</vt:lpstr>
      <vt:lpstr>PMW ToolSuite: FieldGuide APP/Activity Guides</vt:lpstr>
      <vt:lpstr>PMW ToolSuite: FieldGuide Features</vt:lpstr>
      <vt:lpstr>PMW ToolSuite: ActivityGuides</vt:lpstr>
      <vt:lpstr>PMW ToolSuite:  WorkSheets</vt:lpstr>
      <vt:lpstr>PMW TechCTR:  Program Support</vt:lpstr>
      <vt:lpstr>PMW Community of Practitioners (CoP) 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Work! PowerPoint Presentation</dc:title>
  <dc:subject/>
  <dc:creator>user</dc:creator>
  <cp:keywords/>
  <dc:description/>
  <cp:lastModifiedBy>Tony Susnick</cp:lastModifiedBy>
  <cp:revision>20</cp:revision>
  <cp:lastPrinted>2020-08-06T16:42:12Z</cp:lastPrinted>
  <dcterms:created xsi:type="dcterms:W3CDTF">2017-10-10T07:21:53Z</dcterms:created>
  <dcterms:modified xsi:type="dcterms:W3CDTF">2021-10-04T22:28:30Z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0x010100CF4AF36AE7B35F4EA1C4B143C1DB6E2F</vt:lpwstr>
  </property>
</Properties>
</file>